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26"/>
  </p:notesMasterIdLst>
  <p:sldIdLst>
    <p:sldId id="256" r:id="rId2"/>
    <p:sldId id="822" r:id="rId3"/>
    <p:sldId id="420" r:id="rId4"/>
    <p:sldId id="824" r:id="rId5"/>
    <p:sldId id="800" r:id="rId6"/>
    <p:sldId id="265" r:id="rId7"/>
    <p:sldId id="828" r:id="rId8"/>
    <p:sldId id="829" r:id="rId9"/>
    <p:sldId id="830" r:id="rId10"/>
    <p:sldId id="820" r:id="rId11"/>
    <p:sldId id="831" r:id="rId12"/>
    <p:sldId id="708" r:id="rId13"/>
    <p:sldId id="765" r:id="rId14"/>
    <p:sldId id="766" r:id="rId15"/>
    <p:sldId id="666" r:id="rId16"/>
    <p:sldId id="826" r:id="rId17"/>
    <p:sldId id="827" r:id="rId18"/>
    <p:sldId id="792" r:id="rId19"/>
    <p:sldId id="805" r:id="rId20"/>
    <p:sldId id="789" r:id="rId21"/>
    <p:sldId id="753" r:id="rId22"/>
    <p:sldId id="779" r:id="rId23"/>
    <p:sldId id="832" r:id="rId24"/>
    <p:sldId id="79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E3404-3BF1-44C9-972A-6D1681864CD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6061DB-6012-4B09-84CC-D8EB9BBAB4D8}">
      <dgm:prSet phldrT="[Text]" phldr="1"/>
      <dgm:spPr/>
      <dgm:t>
        <a:bodyPr/>
        <a:lstStyle/>
        <a:p>
          <a:endParaRPr lang="en-US"/>
        </a:p>
      </dgm:t>
    </dgm:pt>
    <dgm:pt modelId="{B8E417A5-5C7A-49F0-9A08-ED0127175D2E}" type="parTrans" cxnId="{F8040D13-2E7C-4579-85D7-1133E08EF8C0}">
      <dgm:prSet/>
      <dgm:spPr/>
      <dgm:t>
        <a:bodyPr/>
        <a:lstStyle/>
        <a:p>
          <a:endParaRPr lang="en-US"/>
        </a:p>
      </dgm:t>
    </dgm:pt>
    <dgm:pt modelId="{ED3CEEC4-30E5-4887-9E76-68F08B3124D1}" type="sibTrans" cxnId="{F8040D13-2E7C-4579-85D7-1133E08EF8C0}">
      <dgm:prSet/>
      <dgm:spPr/>
      <dgm:t>
        <a:bodyPr/>
        <a:lstStyle/>
        <a:p>
          <a:endParaRPr lang="en-US"/>
        </a:p>
      </dgm:t>
    </dgm:pt>
    <dgm:pt modelId="{A154EE39-510D-4AAA-BB8F-E663B1915262}">
      <dgm:prSet phldrT="[Text]"/>
      <dgm:spPr>
        <a:solidFill>
          <a:srgbClr val="66FFCC">
            <a:alpha val="90000"/>
          </a:srgbClr>
        </a:solidFill>
      </dgm:spPr>
      <dgm:t>
        <a:bodyPr/>
        <a:lstStyle/>
        <a:p>
          <a:r>
            <a:rPr lang="en-US" b="1" dirty="0" err="1"/>
            <a:t>Ditetapkan</a:t>
          </a:r>
          <a:r>
            <a:rPr lang="en-US" b="1" dirty="0"/>
            <a:t> oleh masing2 PT</a:t>
          </a:r>
        </a:p>
      </dgm:t>
    </dgm:pt>
    <dgm:pt modelId="{AC79A7EB-8330-4416-8393-9462471A1AEA}" type="parTrans" cxnId="{400033CF-EC40-4499-A979-DDE9D46F17BA}">
      <dgm:prSet/>
      <dgm:spPr/>
      <dgm:t>
        <a:bodyPr/>
        <a:lstStyle/>
        <a:p>
          <a:endParaRPr lang="en-US"/>
        </a:p>
      </dgm:t>
    </dgm:pt>
    <dgm:pt modelId="{3C3A8548-372D-4658-ADFA-46BDB7180D4A}" type="sibTrans" cxnId="{400033CF-EC40-4499-A979-DDE9D46F17BA}">
      <dgm:prSet/>
      <dgm:spPr/>
      <dgm:t>
        <a:bodyPr/>
        <a:lstStyle/>
        <a:p>
          <a:endParaRPr lang="en-US"/>
        </a:p>
      </dgm:t>
    </dgm:pt>
    <dgm:pt modelId="{18A265B6-0539-47F1-A4AA-055846FA111C}">
      <dgm:prSet phldrT="[Text]" phldr="1"/>
      <dgm:spPr/>
      <dgm:t>
        <a:bodyPr/>
        <a:lstStyle/>
        <a:p>
          <a:endParaRPr lang="en-US"/>
        </a:p>
      </dgm:t>
    </dgm:pt>
    <dgm:pt modelId="{60B95005-09E9-462E-92AE-773928C9B8A4}" type="parTrans" cxnId="{5898A435-EDE3-4475-8D59-ACE775C9F1FA}">
      <dgm:prSet/>
      <dgm:spPr/>
      <dgm:t>
        <a:bodyPr/>
        <a:lstStyle/>
        <a:p>
          <a:endParaRPr lang="en-US"/>
        </a:p>
      </dgm:t>
    </dgm:pt>
    <dgm:pt modelId="{6A0A8D86-B6A8-4E7F-BD34-AE5623375280}" type="sibTrans" cxnId="{5898A435-EDE3-4475-8D59-ACE775C9F1FA}">
      <dgm:prSet/>
      <dgm:spPr/>
      <dgm:t>
        <a:bodyPr/>
        <a:lstStyle/>
        <a:p>
          <a:endParaRPr lang="en-US"/>
        </a:p>
      </dgm:t>
    </dgm:pt>
    <dgm:pt modelId="{F86DA38A-71E7-4CB0-BCAE-E8B537316EDD}">
      <dgm:prSet phldrT="[Text]"/>
      <dgm:spPr>
        <a:solidFill>
          <a:srgbClr val="FF0000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>
              <a:solidFill>
                <a:schemeClr val="bg1"/>
              </a:solidFill>
            </a:rPr>
            <a:t>24 Standards</a:t>
          </a:r>
        </a:p>
      </dgm:t>
    </dgm:pt>
    <dgm:pt modelId="{13CBD7E0-AA45-4663-AB65-9708440D0911}" type="parTrans" cxnId="{8B82D769-8505-4DED-A4D8-86D9A75397E7}">
      <dgm:prSet/>
      <dgm:spPr/>
      <dgm:t>
        <a:bodyPr/>
        <a:lstStyle/>
        <a:p>
          <a:endParaRPr lang="en-US"/>
        </a:p>
      </dgm:t>
    </dgm:pt>
    <dgm:pt modelId="{A7B74DB5-56DC-4A22-8070-C033E7AF6CD0}" type="sibTrans" cxnId="{8B82D769-8505-4DED-A4D8-86D9A75397E7}">
      <dgm:prSet/>
      <dgm:spPr/>
      <dgm:t>
        <a:bodyPr/>
        <a:lstStyle/>
        <a:p>
          <a:endParaRPr lang="en-US"/>
        </a:p>
      </dgm:t>
    </dgm:pt>
    <dgm:pt modelId="{EFBAAE7C-9FDA-43D9-B5D0-E2440D618B4C}">
      <dgm:prSet phldrT="[Text]"/>
      <dgm:spPr>
        <a:solidFill>
          <a:srgbClr val="66FFCC">
            <a:alpha val="90000"/>
          </a:srgbClr>
        </a:solidFill>
      </dgm:spPr>
      <dgm:t>
        <a:bodyPr/>
        <a:lstStyle/>
        <a:p>
          <a:r>
            <a:rPr lang="en-US" b="1" dirty="0" err="1"/>
            <a:t>Melampaui</a:t>
          </a:r>
          <a:r>
            <a:rPr lang="en-US" b="1" dirty="0"/>
            <a:t> </a:t>
          </a:r>
          <a:r>
            <a:rPr lang="en-US" b="1" dirty="0" err="1"/>
            <a:t>SNDIkti</a:t>
          </a:r>
          <a:endParaRPr lang="en-US" b="1" dirty="0"/>
        </a:p>
      </dgm:t>
    </dgm:pt>
    <dgm:pt modelId="{D1D24E04-06A9-4EFE-85EB-84E06E950793}" type="parTrans" cxnId="{2ED0D9A4-688B-4D8C-948B-1313F4B9246A}">
      <dgm:prSet/>
      <dgm:spPr/>
      <dgm:t>
        <a:bodyPr/>
        <a:lstStyle/>
        <a:p>
          <a:endParaRPr lang="en-US"/>
        </a:p>
      </dgm:t>
    </dgm:pt>
    <dgm:pt modelId="{3020C35E-F9A0-4D1A-B467-2082A46CFAE4}" type="sibTrans" cxnId="{2ED0D9A4-688B-4D8C-948B-1313F4B9246A}">
      <dgm:prSet/>
      <dgm:spPr/>
      <dgm:t>
        <a:bodyPr/>
        <a:lstStyle/>
        <a:p>
          <a:endParaRPr lang="en-US"/>
        </a:p>
      </dgm:t>
    </dgm:pt>
    <dgm:pt modelId="{80DAC0FE-3473-4379-B4FD-7DB38CCC0A4E}">
      <dgm:prSet phldrT="[Text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8 u/ masing2 </a:t>
          </a:r>
          <a:r>
            <a:rPr lang="en-US" b="1" dirty="0" err="1">
              <a:solidFill>
                <a:schemeClr val="bg1"/>
              </a:solidFill>
            </a:rPr>
            <a:t>darma</a:t>
          </a:r>
          <a:endParaRPr lang="en-US" b="1" dirty="0">
            <a:solidFill>
              <a:schemeClr val="bg1"/>
            </a:solidFill>
          </a:endParaRPr>
        </a:p>
      </dgm:t>
    </dgm:pt>
    <dgm:pt modelId="{1D78CD1B-C41B-463E-9617-4B62A38C6B3D}" type="parTrans" cxnId="{5182787D-0ACC-4227-8102-F04A8683D2F6}">
      <dgm:prSet/>
      <dgm:spPr/>
      <dgm:t>
        <a:bodyPr/>
        <a:lstStyle/>
        <a:p>
          <a:endParaRPr lang="en-US"/>
        </a:p>
      </dgm:t>
    </dgm:pt>
    <dgm:pt modelId="{46A27E80-4B4A-4FEF-B2AA-BF5583D8558D}" type="sibTrans" cxnId="{5182787D-0ACC-4227-8102-F04A8683D2F6}">
      <dgm:prSet/>
      <dgm:spPr/>
      <dgm:t>
        <a:bodyPr/>
        <a:lstStyle/>
        <a:p>
          <a:endParaRPr lang="en-US"/>
        </a:p>
      </dgm:t>
    </dgm:pt>
    <dgm:pt modelId="{AEC5116A-058E-4782-836E-D1ED95936A8B}" type="pres">
      <dgm:prSet presAssocID="{F14E3404-3BF1-44C9-972A-6D1681864CD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292B5A1-B53E-4481-82AB-A40871997BC9}" type="pres">
      <dgm:prSet presAssocID="{636061DB-6012-4B09-84CC-D8EB9BBAB4D8}" presName="linNode" presStyleCnt="0"/>
      <dgm:spPr/>
    </dgm:pt>
    <dgm:pt modelId="{3AAC6746-6D43-4778-9D9E-623B71814D7A}" type="pres">
      <dgm:prSet presAssocID="{636061DB-6012-4B09-84CC-D8EB9BBAB4D8}" presName="parentShp" presStyleLbl="node1" presStyleIdx="0" presStyleCnt="2" custScaleX="71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3880C-26E5-4C95-914B-BE432A41BE0E}" type="pres">
      <dgm:prSet presAssocID="{636061DB-6012-4B09-84CC-D8EB9BBAB4D8}" presName="childShp" presStyleLbl="bgAccFollowNode1" presStyleIdx="0" presStyleCnt="2" custScaleY="69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02473-6B31-4247-B03F-B751784C2A85}" type="pres">
      <dgm:prSet presAssocID="{ED3CEEC4-30E5-4887-9E76-68F08B3124D1}" presName="spacing" presStyleCnt="0"/>
      <dgm:spPr/>
    </dgm:pt>
    <dgm:pt modelId="{29398469-1D93-4070-BDE7-8847A452EB64}" type="pres">
      <dgm:prSet presAssocID="{18A265B6-0539-47F1-A4AA-055846FA111C}" presName="linNode" presStyleCnt="0"/>
      <dgm:spPr/>
    </dgm:pt>
    <dgm:pt modelId="{DED13078-1347-40DE-9E53-A4603557D1A7}" type="pres">
      <dgm:prSet presAssocID="{18A265B6-0539-47F1-A4AA-055846FA111C}" presName="parentShp" presStyleLbl="node1" presStyleIdx="1" presStyleCnt="2" custScaleX="71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6F422-7AF7-4722-801C-E846CCD682A1}" type="pres">
      <dgm:prSet presAssocID="{18A265B6-0539-47F1-A4AA-055846FA111C}" presName="childShp" presStyleLbl="bgAccFollowNode1" presStyleIdx="1" presStyleCnt="2" custScaleX="114288" custScaleY="83134" custLinFactNeighborX="3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266EC3-1C4A-417F-8D1D-86E0A5383B18}" type="presOf" srcId="{EFBAAE7C-9FDA-43D9-B5D0-E2440D618B4C}" destId="{B173880C-26E5-4C95-914B-BE432A41BE0E}" srcOrd="0" destOrd="1" presId="urn:microsoft.com/office/officeart/2005/8/layout/vList6"/>
    <dgm:cxn modelId="{D0004A44-576F-432A-9850-2CAAA4DC006E}" type="presOf" srcId="{636061DB-6012-4B09-84CC-D8EB9BBAB4D8}" destId="{3AAC6746-6D43-4778-9D9E-623B71814D7A}" srcOrd="0" destOrd="0" presId="urn:microsoft.com/office/officeart/2005/8/layout/vList6"/>
    <dgm:cxn modelId="{0DE732C3-1644-4FA0-99D1-D1DCA1366A72}" type="presOf" srcId="{80DAC0FE-3473-4379-B4FD-7DB38CCC0A4E}" destId="{BF06F422-7AF7-4722-801C-E846CCD682A1}" srcOrd="0" destOrd="1" presId="urn:microsoft.com/office/officeart/2005/8/layout/vList6"/>
    <dgm:cxn modelId="{5E1D2B34-11F2-45EA-BFE8-B17A4C574B6A}" type="presOf" srcId="{18A265B6-0539-47F1-A4AA-055846FA111C}" destId="{DED13078-1347-40DE-9E53-A4603557D1A7}" srcOrd="0" destOrd="0" presId="urn:microsoft.com/office/officeart/2005/8/layout/vList6"/>
    <dgm:cxn modelId="{C1BF1A90-5DAB-4D68-B6CD-1E5BCEAD72D2}" type="presOf" srcId="{A154EE39-510D-4AAA-BB8F-E663B1915262}" destId="{B173880C-26E5-4C95-914B-BE432A41BE0E}" srcOrd="0" destOrd="0" presId="urn:microsoft.com/office/officeart/2005/8/layout/vList6"/>
    <dgm:cxn modelId="{5898A435-EDE3-4475-8D59-ACE775C9F1FA}" srcId="{F14E3404-3BF1-44C9-972A-6D1681864CD7}" destId="{18A265B6-0539-47F1-A4AA-055846FA111C}" srcOrd="1" destOrd="0" parTransId="{60B95005-09E9-462E-92AE-773928C9B8A4}" sibTransId="{6A0A8D86-B6A8-4E7F-BD34-AE5623375280}"/>
    <dgm:cxn modelId="{2ED0D9A4-688B-4D8C-948B-1313F4B9246A}" srcId="{636061DB-6012-4B09-84CC-D8EB9BBAB4D8}" destId="{EFBAAE7C-9FDA-43D9-B5D0-E2440D618B4C}" srcOrd="1" destOrd="0" parTransId="{D1D24E04-06A9-4EFE-85EB-84E06E950793}" sibTransId="{3020C35E-F9A0-4D1A-B467-2082A46CFAE4}"/>
    <dgm:cxn modelId="{32C6F304-1655-4F67-9211-EE64E940DFD0}" type="presOf" srcId="{F14E3404-3BF1-44C9-972A-6D1681864CD7}" destId="{AEC5116A-058E-4782-836E-D1ED95936A8B}" srcOrd="0" destOrd="0" presId="urn:microsoft.com/office/officeart/2005/8/layout/vList6"/>
    <dgm:cxn modelId="{8B82D769-8505-4DED-A4D8-86D9A75397E7}" srcId="{18A265B6-0539-47F1-A4AA-055846FA111C}" destId="{F86DA38A-71E7-4CB0-BCAE-E8B537316EDD}" srcOrd="0" destOrd="0" parTransId="{13CBD7E0-AA45-4663-AB65-9708440D0911}" sibTransId="{A7B74DB5-56DC-4A22-8070-C033E7AF6CD0}"/>
    <dgm:cxn modelId="{400033CF-EC40-4499-A979-DDE9D46F17BA}" srcId="{636061DB-6012-4B09-84CC-D8EB9BBAB4D8}" destId="{A154EE39-510D-4AAA-BB8F-E663B1915262}" srcOrd="0" destOrd="0" parTransId="{AC79A7EB-8330-4416-8393-9462471A1AEA}" sibTransId="{3C3A8548-372D-4658-ADFA-46BDB7180D4A}"/>
    <dgm:cxn modelId="{5182787D-0ACC-4227-8102-F04A8683D2F6}" srcId="{18A265B6-0539-47F1-A4AA-055846FA111C}" destId="{80DAC0FE-3473-4379-B4FD-7DB38CCC0A4E}" srcOrd="1" destOrd="0" parTransId="{1D78CD1B-C41B-463E-9617-4B62A38C6B3D}" sibTransId="{46A27E80-4B4A-4FEF-B2AA-BF5583D8558D}"/>
    <dgm:cxn modelId="{16C5B3A2-4C52-4087-8EC7-7DDE1D06AE94}" type="presOf" srcId="{F86DA38A-71E7-4CB0-BCAE-E8B537316EDD}" destId="{BF06F422-7AF7-4722-801C-E846CCD682A1}" srcOrd="0" destOrd="0" presId="urn:microsoft.com/office/officeart/2005/8/layout/vList6"/>
    <dgm:cxn modelId="{F8040D13-2E7C-4579-85D7-1133E08EF8C0}" srcId="{F14E3404-3BF1-44C9-972A-6D1681864CD7}" destId="{636061DB-6012-4B09-84CC-D8EB9BBAB4D8}" srcOrd="0" destOrd="0" parTransId="{B8E417A5-5C7A-49F0-9A08-ED0127175D2E}" sibTransId="{ED3CEEC4-30E5-4887-9E76-68F08B3124D1}"/>
    <dgm:cxn modelId="{6948644C-7CE3-4C8F-96FB-36360A9739E3}" type="presParOf" srcId="{AEC5116A-058E-4782-836E-D1ED95936A8B}" destId="{1292B5A1-B53E-4481-82AB-A40871997BC9}" srcOrd="0" destOrd="0" presId="urn:microsoft.com/office/officeart/2005/8/layout/vList6"/>
    <dgm:cxn modelId="{A749D590-93CD-4F37-93A3-7EA19141DF25}" type="presParOf" srcId="{1292B5A1-B53E-4481-82AB-A40871997BC9}" destId="{3AAC6746-6D43-4778-9D9E-623B71814D7A}" srcOrd="0" destOrd="0" presId="urn:microsoft.com/office/officeart/2005/8/layout/vList6"/>
    <dgm:cxn modelId="{C38F8CE6-41DF-45B3-8DF4-2CF2B4A8655C}" type="presParOf" srcId="{1292B5A1-B53E-4481-82AB-A40871997BC9}" destId="{B173880C-26E5-4C95-914B-BE432A41BE0E}" srcOrd="1" destOrd="0" presId="urn:microsoft.com/office/officeart/2005/8/layout/vList6"/>
    <dgm:cxn modelId="{6B946FA5-252A-4B32-9E13-1614189573BC}" type="presParOf" srcId="{AEC5116A-058E-4782-836E-D1ED95936A8B}" destId="{F8F02473-6B31-4247-B03F-B751784C2A85}" srcOrd="1" destOrd="0" presId="urn:microsoft.com/office/officeart/2005/8/layout/vList6"/>
    <dgm:cxn modelId="{EBBEECD1-B5E0-40BF-9A91-7F84F6FB1758}" type="presParOf" srcId="{AEC5116A-058E-4782-836E-D1ED95936A8B}" destId="{29398469-1D93-4070-BDE7-8847A452EB64}" srcOrd="2" destOrd="0" presId="urn:microsoft.com/office/officeart/2005/8/layout/vList6"/>
    <dgm:cxn modelId="{340C5F42-87AF-49DF-A037-BB314E0E375F}" type="presParOf" srcId="{29398469-1D93-4070-BDE7-8847A452EB64}" destId="{DED13078-1347-40DE-9E53-A4603557D1A7}" srcOrd="0" destOrd="0" presId="urn:microsoft.com/office/officeart/2005/8/layout/vList6"/>
    <dgm:cxn modelId="{C974ACA0-0F8F-4C2A-9907-D67292DD6567}" type="presParOf" srcId="{29398469-1D93-4070-BDE7-8847A452EB64}" destId="{BF06F422-7AF7-4722-801C-E846CCD682A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3880C-26E5-4C95-914B-BE432A41BE0E}">
      <dsp:nvSpPr>
        <dsp:cNvPr id="0" name=""/>
        <dsp:cNvSpPr/>
      </dsp:nvSpPr>
      <dsp:spPr>
        <a:xfrm>
          <a:off x="1503728" y="289298"/>
          <a:ext cx="2623697" cy="1287944"/>
        </a:xfrm>
        <a:prstGeom prst="rightArrow">
          <a:avLst>
            <a:gd name="adj1" fmla="val 75000"/>
            <a:gd name="adj2" fmla="val 50000"/>
          </a:avLst>
        </a:prstGeom>
        <a:solidFill>
          <a:srgbClr val="66FFCC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err="1"/>
            <a:t>Ditetapkan</a:t>
          </a:r>
          <a:r>
            <a:rPr lang="en-US" sz="1700" b="1" kern="1200" dirty="0"/>
            <a:t> oleh masing2 PT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err="1"/>
            <a:t>Melampaui</a:t>
          </a:r>
          <a:r>
            <a:rPr lang="en-US" sz="1700" b="1" kern="1200" dirty="0"/>
            <a:t> </a:t>
          </a:r>
          <a:r>
            <a:rPr lang="en-US" sz="1700" b="1" kern="1200" dirty="0" err="1"/>
            <a:t>SNDIkti</a:t>
          </a:r>
          <a:endParaRPr lang="en-US" sz="1700" b="1" kern="1200" dirty="0"/>
        </a:p>
      </dsp:txBody>
      <dsp:txXfrm>
        <a:off x="1503728" y="450291"/>
        <a:ext cx="2140718" cy="965958"/>
      </dsp:txXfrm>
    </dsp:sp>
    <dsp:sp modelId="{3AAC6746-6D43-4778-9D9E-623B71814D7A}">
      <dsp:nvSpPr>
        <dsp:cNvPr id="0" name=""/>
        <dsp:cNvSpPr/>
      </dsp:nvSpPr>
      <dsp:spPr>
        <a:xfrm>
          <a:off x="245403" y="478"/>
          <a:ext cx="1258325" cy="18655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306829" y="61904"/>
        <a:ext cx="1135473" cy="1742733"/>
      </dsp:txXfrm>
    </dsp:sp>
    <dsp:sp modelId="{BF06F422-7AF7-4722-801C-E846CCD682A1}">
      <dsp:nvSpPr>
        <dsp:cNvPr id="0" name=""/>
        <dsp:cNvSpPr/>
      </dsp:nvSpPr>
      <dsp:spPr>
        <a:xfrm>
          <a:off x="1374257" y="2209947"/>
          <a:ext cx="2998571" cy="1550935"/>
        </a:xfrm>
        <a:prstGeom prst="rightArrow">
          <a:avLst>
            <a:gd name="adj1" fmla="val 75000"/>
            <a:gd name="adj2" fmla="val 50000"/>
          </a:avLst>
        </a:prstGeom>
        <a:solidFill>
          <a:srgbClr val="FF000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700" b="1" kern="1200" dirty="0">
              <a:solidFill>
                <a:schemeClr val="bg1"/>
              </a:solidFill>
            </a:rPr>
            <a:t>24 Standards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>
              <a:solidFill>
                <a:schemeClr val="bg1"/>
              </a:solidFill>
            </a:rPr>
            <a:t>8 u/ masing2 </a:t>
          </a:r>
          <a:r>
            <a:rPr lang="en-US" sz="1700" b="1" kern="1200" dirty="0" err="1">
              <a:solidFill>
                <a:schemeClr val="bg1"/>
              </a:solidFill>
            </a:rPr>
            <a:t>darma</a:t>
          </a:r>
          <a:endParaRPr lang="en-US" sz="1700" b="1" kern="1200" dirty="0">
            <a:solidFill>
              <a:schemeClr val="bg1"/>
            </a:solidFill>
          </a:endParaRPr>
        </a:p>
      </dsp:txBody>
      <dsp:txXfrm>
        <a:off x="1374257" y="2403814"/>
        <a:ext cx="2416970" cy="1163201"/>
      </dsp:txXfrm>
    </dsp:sp>
    <dsp:sp modelId="{DED13078-1347-40DE-9E53-A4603557D1A7}">
      <dsp:nvSpPr>
        <dsp:cNvPr id="0" name=""/>
        <dsp:cNvSpPr/>
      </dsp:nvSpPr>
      <dsp:spPr>
        <a:xfrm>
          <a:off x="57966" y="2052622"/>
          <a:ext cx="1258325" cy="18655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119392" y="2114048"/>
        <a:ext cx="1135473" cy="1742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5177C-F095-4874-A763-D96A59C7FC21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8775F-C468-44C3-BCE6-AF01B656A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62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33293-5A99-4C65-B2D1-F9381D01C2E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0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89E4-8154-4FA3-9744-7BC73380E46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4A1D-60E6-44D4-8F41-2C96A9D62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5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89E4-8154-4FA3-9744-7BC73380E46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4A1D-60E6-44D4-8F41-2C96A9D62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89E4-8154-4FA3-9744-7BC73380E46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4A1D-60E6-44D4-8F41-2C96A9D6241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315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89E4-8154-4FA3-9744-7BC73380E46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4A1D-60E6-44D4-8F41-2C96A9D62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1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89E4-8154-4FA3-9744-7BC73380E46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4A1D-60E6-44D4-8F41-2C96A9D6241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6043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89E4-8154-4FA3-9744-7BC73380E46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4A1D-60E6-44D4-8F41-2C96A9D62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63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89E4-8154-4FA3-9744-7BC73380E46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4A1D-60E6-44D4-8F41-2C96A9D62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72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89E4-8154-4FA3-9744-7BC73380E46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4A1D-60E6-44D4-8F41-2C96A9D62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00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 r="21630" b="4849"/>
          <a:stretch/>
        </p:blipFill>
        <p:spPr>
          <a:xfrm>
            <a:off x="0" y="374072"/>
            <a:ext cx="12192000" cy="6151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50" r="21630" b="1616"/>
          <a:stretch/>
        </p:blipFill>
        <p:spPr>
          <a:xfrm>
            <a:off x="-4175" y="0"/>
            <a:ext cx="12192000" cy="374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50" r="21630" b="1616"/>
          <a:stretch/>
        </p:blipFill>
        <p:spPr>
          <a:xfrm>
            <a:off x="-4175" y="6525491"/>
            <a:ext cx="12192000" cy="37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05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6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5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89E4-8154-4FA3-9744-7BC73380E46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4A1D-60E6-44D4-8F41-2C96A9D62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80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5100"/>
            <a:ext cx="121920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56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5100"/>
            <a:ext cx="12192000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0"/>
            <a:ext cx="121920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82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79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25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899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78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6025" y="1613538"/>
            <a:ext cx="10346192" cy="4624687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56F3-913F-492E-A5E0-6A267D4266DC}" type="datetime1">
              <a:rPr lang="de-AT" smtClean="0"/>
              <a:pPr/>
              <a:t>07.04.2019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Fusszeile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3364824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6414052"/>
            <a:ext cx="12192000" cy="443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0"/>
            <a:ext cx="12192000" cy="42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30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6414052"/>
            <a:ext cx="12192000" cy="443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0"/>
            <a:ext cx="12192000" cy="42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6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89E4-8154-4FA3-9744-7BC73380E46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4A1D-60E6-44D4-8F41-2C96A9D62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89E4-8154-4FA3-9744-7BC73380E46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4A1D-60E6-44D4-8F41-2C96A9D62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4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89E4-8154-4FA3-9744-7BC73380E46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4A1D-60E6-44D4-8F41-2C96A9D62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4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89E4-8154-4FA3-9744-7BC73380E46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4A1D-60E6-44D4-8F41-2C96A9D62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7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131341B-363E-487B-A5A3-2E394D4F4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6414052"/>
            <a:ext cx="12192000" cy="4439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45A4B61-7A5A-48BA-A120-2376073D68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9" r="21630" b="1616"/>
          <a:stretch/>
        </p:blipFill>
        <p:spPr>
          <a:xfrm>
            <a:off x="0" y="675859"/>
            <a:ext cx="12192000" cy="25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3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89E4-8154-4FA3-9744-7BC73380E46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4A1D-60E6-44D4-8F41-2C96A9D62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1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89E4-8154-4FA3-9744-7BC73380E46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4A1D-60E6-44D4-8F41-2C96A9D62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7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A89E4-8154-4FA3-9744-7BC73380E469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664A1D-60E6-44D4-8F41-2C96A9D62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6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15" r:id="rId18"/>
    <p:sldLayoutId id="2147483716" r:id="rId19"/>
    <p:sldLayoutId id="2147483717" r:id="rId20"/>
    <p:sldLayoutId id="2147483718" r:id="rId21"/>
    <p:sldLayoutId id="2147483726" r:id="rId22"/>
    <p:sldLayoutId id="2147483663" r:id="rId23"/>
    <p:sldLayoutId id="2147483727" r:id="rId24"/>
    <p:sldLayoutId id="2147483728" r:id="rId25"/>
    <p:sldLayoutId id="2147483748" r:id="rId26"/>
    <p:sldLayoutId id="2147483749" r:id="rId27"/>
    <p:sldLayoutId id="2147483750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C778AA-4813-4EF9-9E15-01085420D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3394436"/>
            <a:ext cx="7766936" cy="1646302"/>
          </a:xfrm>
        </p:spPr>
        <p:txBody>
          <a:bodyPr/>
          <a:lstStyle/>
          <a:p>
            <a:r>
              <a:rPr lang="en-US" sz="6600" dirty="0"/>
              <a:t>Instrument </a:t>
            </a:r>
            <a:r>
              <a:rPr lang="en-US" sz="6600" dirty="0" err="1" smtClean="0"/>
              <a:t>Akreditasi</a:t>
            </a:r>
            <a:r>
              <a:rPr lang="en-US" sz="6600" dirty="0" smtClean="0"/>
              <a:t> PS </a:t>
            </a:r>
            <a:r>
              <a:rPr lang="en-US" sz="6600" dirty="0"/>
              <a:t>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837FE9F-F14F-425D-A3F4-DBB535247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5262941"/>
            <a:ext cx="7766936" cy="136125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T. </a:t>
            </a:r>
            <a:r>
              <a:rPr lang="en-US" dirty="0" err="1"/>
              <a:t>Basaruddin</a:t>
            </a:r>
            <a:endParaRPr lang="en-US" dirty="0"/>
          </a:p>
          <a:p>
            <a:r>
              <a:rPr lang="en-US" dirty="0" err="1"/>
              <a:t>Direktur</a:t>
            </a:r>
            <a:r>
              <a:rPr lang="en-US" dirty="0"/>
              <a:t> Dewan </a:t>
            </a:r>
            <a:r>
              <a:rPr lang="en-US" dirty="0" err="1"/>
              <a:t>Eksekutif</a:t>
            </a:r>
            <a:r>
              <a:rPr lang="en-US" dirty="0"/>
              <a:t> – BANPT</a:t>
            </a:r>
          </a:p>
          <a:p>
            <a:r>
              <a:rPr lang="en-US" dirty="0"/>
              <a:t>President – AQAN; Vice President – QA for Islamic World</a:t>
            </a:r>
          </a:p>
          <a:p>
            <a:r>
              <a:rPr lang="en-US" dirty="0" err="1" smtClean="0"/>
              <a:t>Bekasi</a:t>
            </a:r>
            <a:r>
              <a:rPr lang="en-US" dirty="0" smtClean="0"/>
              <a:t>, </a:t>
            </a:r>
            <a:r>
              <a:rPr lang="en-US" smtClean="0"/>
              <a:t>7 April </a:t>
            </a:r>
            <a:r>
              <a:rPr lang="en-US" dirty="0" smtClean="0"/>
              <a:t>-2019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A7F4436-FF3C-406A-9B04-F66915E54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42" y="-33556"/>
            <a:ext cx="3729813" cy="320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Waktu</a:t>
            </a:r>
            <a:r>
              <a:rPr lang="en-US" dirty="0" smtClean="0"/>
              <a:t> Proses di </a:t>
            </a:r>
            <a:r>
              <a:rPr lang="en-US" dirty="0" err="1" smtClean="0"/>
              <a:t>Sapto</a:t>
            </a:r>
            <a:r>
              <a:rPr lang="en-US" dirty="0" smtClean="0"/>
              <a:t> 2018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" y="1571307"/>
            <a:ext cx="5766351" cy="37414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37" y="1571307"/>
            <a:ext cx="5332730" cy="37414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 flipH="1">
            <a:off x="3267223" y="1930400"/>
            <a:ext cx="585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9274679" y="1930400"/>
            <a:ext cx="585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53896" y="5769864"/>
            <a:ext cx="67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dihitung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status </a:t>
            </a:r>
            <a:r>
              <a:rPr lang="en-US" dirty="0" err="1" smtClean="0"/>
              <a:t>usulan</a:t>
            </a:r>
            <a:r>
              <a:rPr lang="en-US" dirty="0" smtClean="0"/>
              <a:t> </a:t>
            </a:r>
            <a:r>
              <a:rPr lang="en-US" dirty="0" err="1" smtClean="0"/>
              <a:t>dinyatakan</a:t>
            </a:r>
            <a:r>
              <a:rPr lang="en-US" dirty="0" smtClean="0"/>
              <a:t> “</a:t>
            </a:r>
            <a:r>
              <a:rPr lang="en-US" dirty="0" err="1" smtClean="0"/>
              <a:t>diterima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</a:t>
            </a:r>
            <a:r>
              <a:rPr lang="en-US" dirty="0" err="1" smtClean="0"/>
              <a:t>Baru</a:t>
            </a:r>
            <a:r>
              <a:rPr lang="en-US" dirty="0" smtClean="0"/>
              <a:t> – </a:t>
            </a:r>
            <a:r>
              <a:rPr lang="en-US" dirty="0" err="1" smtClean="0"/>
              <a:t>Paradigma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9928"/>
            <a:ext cx="8596668" cy="465429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 smtClean="0"/>
              <a:t>Akreditasi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integral </a:t>
            </a:r>
            <a:r>
              <a:rPr lang="en-US" sz="2800" dirty="0" err="1" smtClean="0"/>
              <a:t>dari</a:t>
            </a:r>
            <a:r>
              <a:rPr lang="en-US" sz="2800" dirty="0" smtClean="0"/>
              <a:t> SPM-</a:t>
            </a:r>
            <a:r>
              <a:rPr lang="en-US" sz="2800" dirty="0" err="1" smtClean="0"/>
              <a:t>Dikti</a:t>
            </a:r>
            <a:endParaRPr lang="en-US" sz="2800" dirty="0" smtClean="0"/>
          </a:p>
          <a:p>
            <a:pPr lvl="1"/>
            <a:r>
              <a:rPr lang="en-US" sz="2600" dirty="0" err="1" smtClean="0"/>
              <a:t>Tujuannya</a:t>
            </a:r>
            <a:r>
              <a:rPr lang="en-US" sz="2600" dirty="0" smtClean="0"/>
              <a:t>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</a:t>
            </a:r>
            <a:r>
              <a:rPr lang="en-US" sz="2600" dirty="0" err="1" smtClean="0"/>
              <a:t>peningkatan</a:t>
            </a:r>
            <a:r>
              <a:rPr lang="en-US" sz="2600" dirty="0" smtClean="0"/>
              <a:t> </a:t>
            </a:r>
            <a:r>
              <a:rPr lang="en-US" sz="2600" dirty="0" err="1" smtClean="0"/>
              <a:t>mutu</a:t>
            </a:r>
            <a:r>
              <a:rPr lang="en-US" sz="2600" dirty="0" smtClean="0"/>
              <a:t> </a:t>
            </a:r>
            <a:r>
              <a:rPr lang="en-US" sz="2600" dirty="0" err="1" smtClean="0"/>
              <a:t>secara</a:t>
            </a:r>
            <a:r>
              <a:rPr lang="en-US" sz="2600" dirty="0" smtClean="0"/>
              <a:t> </a:t>
            </a:r>
            <a:r>
              <a:rPr lang="en-US" sz="2600" dirty="0" err="1" smtClean="0"/>
              <a:t>berkelanjutan</a:t>
            </a:r>
            <a:endParaRPr lang="en-US" sz="2600" dirty="0"/>
          </a:p>
          <a:p>
            <a:r>
              <a:rPr lang="en-US" sz="2800" dirty="0" smtClean="0"/>
              <a:t>Proses </a:t>
            </a:r>
            <a:r>
              <a:rPr lang="en-US" sz="2800" dirty="0" err="1" smtClean="0"/>
              <a:t>akreditasi</a:t>
            </a:r>
            <a:r>
              <a:rPr lang="en-US" sz="2800" dirty="0" smtClean="0"/>
              <a:t> di PT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integral </a:t>
            </a:r>
            <a:r>
              <a:rPr lang="en-US" sz="2800" dirty="0" err="1" smtClean="0"/>
              <a:t>dari</a:t>
            </a:r>
            <a:r>
              <a:rPr lang="en-US" sz="2800" dirty="0" smtClean="0"/>
              <a:t> SPMI</a:t>
            </a:r>
          </a:p>
          <a:p>
            <a:pPr lvl="1"/>
            <a:r>
              <a:rPr lang="en-US" sz="2600" dirty="0" smtClean="0"/>
              <a:t>SPME </a:t>
            </a:r>
            <a:r>
              <a:rPr lang="en-US" sz="2600" dirty="0" err="1" smtClean="0"/>
              <a:t>mengukur</a:t>
            </a:r>
            <a:r>
              <a:rPr lang="en-US" sz="2600" dirty="0" smtClean="0"/>
              <a:t> </a:t>
            </a:r>
            <a:r>
              <a:rPr lang="en-US" sz="2600" dirty="0" err="1" smtClean="0"/>
              <a:t>efektivitas</a:t>
            </a:r>
            <a:r>
              <a:rPr lang="en-US" sz="2600" dirty="0" smtClean="0"/>
              <a:t> </a:t>
            </a:r>
            <a:r>
              <a:rPr lang="en-US" sz="2600" dirty="0" err="1" smtClean="0"/>
              <a:t>hasil</a:t>
            </a:r>
            <a:r>
              <a:rPr lang="en-US" sz="2600" dirty="0" smtClean="0"/>
              <a:t>/</a:t>
            </a:r>
            <a:r>
              <a:rPr lang="en-US" sz="2600" dirty="0" err="1" smtClean="0"/>
              <a:t>luaran</a:t>
            </a:r>
            <a:r>
              <a:rPr lang="en-US" sz="2600" dirty="0" smtClean="0"/>
              <a:t> SPMI</a:t>
            </a:r>
          </a:p>
          <a:p>
            <a:r>
              <a:rPr lang="en-US" sz="2800" dirty="0" smtClean="0"/>
              <a:t>Status/</a:t>
            </a:r>
            <a:r>
              <a:rPr lang="en-US" sz="2800" dirty="0" err="1" smtClean="0"/>
              <a:t>peringkat</a:t>
            </a:r>
            <a:r>
              <a:rPr lang="en-US" sz="2800" dirty="0" smtClean="0"/>
              <a:t> </a:t>
            </a:r>
            <a:r>
              <a:rPr lang="en-US" sz="2800" dirty="0" err="1" smtClean="0"/>
              <a:t>akreditasi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cerminan</a:t>
            </a:r>
            <a:r>
              <a:rPr lang="en-US" sz="2800" dirty="0" smtClean="0"/>
              <a:t> </a:t>
            </a:r>
            <a:r>
              <a:rPr lang="en-US" sz="2800" dirty="0" err="1" smtClean="0"/>
              <a:t>posisi</a:t>
            </a:r>
            <a:r>
              <a:rPr lang="en-US" sz="2800" dirty="0" smtClean="0"/>
              <a:t> </a:t>
            </a:r>
            <a:r>
              <a:rPr lang="en-US" sz="2800" dirty="0" err="1" smtClean="0"/>
              <a:t>mutu</a:t>
            </a:r>
            <a:r>
              <a:rPr lang="en-US" sz="2800" dirty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saat</a:t>
            </a:r>
            <a:endParaRPr lang="en-US" sz="2800" dirty="0" smtClean="0"/>
          </a:p>
          <a:p>
            <a:pPr lvl="1"/>
            <a:r>
              <a:rPr lang="en-US" sz="2600" dirty="0" err="1" smtClean="0"/>
              <a:t>Bukan</a:t>
            </a:r>
            <a:r>
              <a:rPr lang="en-US" sz="2600" dirty="0" smtClean="0"/>
              <a:t> </a:t>
            </a:r>
            <a:r>
              <a:rPr lang="en-US" sz="2600" dirty="0" err="1" smtClean="0"/>
              <a:t>tujuan</a:t>
            </a:r>
            <a:r>
              <a:rPr lang="en-US" sz="2600" dirty="0" smtClean="0"/>
              <a:t> </a:t>
            </a:r>
            <a:r>
              <a:rPr lang="en-US" sz="2600" dirty="0" err="1" smtClean="0"/>
              <a:t>institusi</a:t>
            </a:r>
            <a:endParaRPr lang="en-US" sz="2600" dirty="0" smtClean="0"/>
          </a:p>
          <a:p>
            <a:r>
              <a:rPr lang="en-US" sz="2800" dirty="0" smtClean="0"/>
              <a:t>Program </a:t>
            </a:r>
            <a:r>
              <a:rPr lang="en-US" sz="2800" dirty="0" err="1" smtClean="0"/>
              <a:t>studi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program</a:t>
            </a:r>
          </a:p>
          <a:p>
            <a:pPr lvl="1"/>
            <a:r>
              <a:rPr lang="en-US" sz="2600" dirty="0" err="1" smtClean="0"/>
              <a:t>Bukan</a:t>
            </a:r>
            <a:r>
              <a:rPr lang="en-US" sz="2600" dirty="0" smtClean="0"/>
              <a:t> unit </a:t>
            </a:r>
            <a:r>
              <a:rPr lang="en-US" sz="2600" dirty="0" err="1" smtClean="0"/>
              <a:t>sumberdaya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7592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7650"/>
            <a:ext cx="8229600" cy="64617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Book Antiqua" panose="02040602050305030304" pitchFamily="18" charset="0"/>
              </a:rPr>
              <a:t>Instrumen</a:t>
            </a:r>
            <a:r>
              <a:rPr lang="en-US" sz="3200" b="1" dirty="0">
                <a:latin typeface="Book Antiqua" panose="02040602050305030304" pitchFamily="18" charset="0"/>
              </a:rPr>
              <a:t> </a:t>
            </a:r>
            <a:r>
              <a:rPr lang="en-US" sz="3200" b="1" dirty="0" err="1">
                <a:latin typeface="Book Antiqua" panose="02040602050305030304" pitchFamily="18" charset="0"/>
              </a:rPr>
              <a:t>Akreditasi</a:t>
            </a:r>
            <a:r>
              <a:rPr lang="en-US" sz="3200" b="1" dirty="0">
                <a:latin typeface="Book Antiqua" panose="02040602050305030304" pitchFamily="18" charset="0"/>
              </a:rPr>
              <a:t>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6" y="1015999"/>
            <a:ext cx="9972674" cy="4995333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3200" dirty="0" err="1">
                <a:latin typeface="Book Antiqua" panose="02040602050305030304" pitchFamily="18" charset="0"/>
              </a:rPr>
              <a:t>Prinsip</a:t>
            </a:r>
            <a:r>
              <a:rPr lang="en-US" sz="3200" dirty="0">
                <a:latin typeface="Book Antiqua" panose="02040602050305030304" pitchFamily="18" charset="0"/>
              </a:rPr>
              <a:t> Utama</a:t>
            </a:r>
          </a:p>
          <a:p>
            <a:pPr marL="1824038" lvl="1" indent="-909638"/>
            <a:r>
              <a:rPr lang="en-US" sz="2000" dirty="0">
                <a:latin typeface="Book Antiqua" panose="02040602050305030304" pitchFamily="18" charset="0"/>
              </a:rPr>
              <a:t>Effective </a:t>
            </a:r>
            <a:r>
              <a:rPr lang="en-US" sz="2000" dirty="0" err="1">
                <a:latin typeface="Book Antiqua" panose="02040602050305030304" pitchFamily="18" charset="0"/>
              </a:rPr>
              <a:t>untuk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mengukur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mutu</a:t>
            </a:r>
            <a:r>
              <a:rPr lang="en-US" sz="2000" dirty="0">
                <a:latin typeface="Book Antiqua" panose="02040602050305030304" pitchFamily="18" charset="0"/>
              </a:rPr>
              <a:t> dan </a:t>
            </a:r>
            <a:r>
              <a:rPr lang="en-US" sz="2000" dirty="0" err="1">
                <a:latin typeface="Book Antiqua" panose="02040602050305030304" pitchFamily="18" charset="0"/>
              </a:rPr>
              <a:t>mendorong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peningkatan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mutu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secara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berkelanjutan</a:t>
            </a:r>
            <a:endParaRPr lang="en-US" sz="2000" dirty="0">
              <a:latin typeface="Book Antiqua" panose="02040602050305030304" pitchFamily="18" charset="0"/>
            </a:endParaRPr>
          </a:p>
          <a:p>
            <a:pPr marL="1824038" lvl="1" indent="-909638"/>
            <a:r>
              <a:rPr lang="en-US" sz="2000" dirty="0" err="1">
                <a:latin typeface="Book Antiqua" panose="02040602050305030304" pitchFamily="18" charset="0"/>
              </a:rPr>
              <a:t>Relevan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dengan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konteks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nasional</a:t>
            </a:r>
            <a:endParaRPr lang="en-US" sz="2000" dirty="0">
              <a:latin typeface="Book Antiqua" panose="02040602050305030304" pitchFamily="18" charset="0"/>
            </a:endParaRPr>
          </a:p>
          <a:p>
            <a:pPr marL="1824038" lvl="1" indent="-909638"/>
            <a:r>
              <a:rPr lang="en-US" sz="2000" dirty="0" err="1">
                <a:latin typeface="Book Antiqua" panose="02040602050305030304" pitchFamily="18" charset="0"/>
              </a:rPr>
              <a:t>Dapat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diterapkan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dalam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lingkungan</a:t>
            </a:r>
            <a:r>
              <a:rPr lang="en-US" sz="2000" dirty="0">
                <a:latin typeface="Book Antiqua" panose="02040602050305030304" pitchFamily="18" charset="0"/>
              </a:rPr>
              <a:t> Pendidikan </a:t>
            </a:r>
            <a:r>
              <a:rPr lang="en-US" sz="2000" dirty="0" err="1">
                <a:latin typeface="Book Antiqua" panose="02040602050305030304" pitchFamily="18" charset="0"/>
              </a:rPr>
              <a:t>tinggi</a:t>
            </a:r>
            <a:r>
              <a:rPr lang="en-US" sz="2000" dirty="0">
                <a:latin typeface="Book Antiqua" panose="02040602050305030304" pitchFamily="18" charset="0"/>
              </a:rPr>
              <a:t> di Indonesia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Book Antiqua" panose="02040602050305030304" pitchFamily="18" charset="0"/>
              </a:rPr>
              <a:t>    </a:t>
            </a:r>
            <a:r>
              <a:rPr lang="en-US" sz="3200" dirty="0" err="1">
                <a:latin typeface="Book Antiqua" panose="02040602050305030304" pitchFamily="18" charset="0"/>
              </a:rPr>
              <a:t>Fitur</a:t>
            </a:r>
            <a:r>
              <a:rPr lang="en-US" sz="3200" dirty="0">
                <a:latin typeface="Book Antiqua" panose="02040602050305030304" pitchFamily="18" charset="0"/>
              </a:rPr>
              <a:t> Utama</a:t>
            </a:r>
          </a:p>
          <a:p>
            <a:pPr marL="1824038" lvl="1" indent="-909638"/>
            <a:r>
              <a:rPr lang="en-US" sz="2000" dirty="0" err="1">
                <a:latin typeface="Book Antiqua" panose="02040602050305030304" pitchFamily="18" charset="0"/>
              </a:rPr>
              <a:t>Berorientasi</a:t>
            </a:r>
            <a:r>
              <a:rPr lang="en-US" sz="2000" dirty="0">
                <a:latin typeface="Book Antiqua" panose="02040602050305030304" pitchFamily="18" charset="0"/>
              </a:rPr>
              <a:t> pada outputs dan outcomes</a:t>
            </a:r>
          </a:p>
          <a:p>
            <a:pPr marL="1824038" lvl="1" indent="-909638"/>
            <a:r>
              <a:rPr lang="en-US" sz="2000" dirty="0" err="1">
                <a:latin typeface="Book Antiqua" panose="02040602050305030304" pitchFamily="18" charset="0"/>
              </a:rPr>
              <a:t>Membantu</a:t>
            </a:r>
            <a:r>
              <a:rPr lang="en-US" sz="2000" dirty="0">
                <a:latin typeface="Book Antiqua" panose="02040602050305030304" pitchFamily="18" charset="0"/>
              </a:rPr>
              <a:t> PT </a:t>
            </a:r>
            <a:r>
              <a:rPr lang="en-US" sz="2000" dirty="0" err="1">
                <a:latin typeface="Book Antiqua" panose="02040602050305030304" pitchFamily="18" charset="0"/>
              </a:rPr>
              <a:t>untuk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mengenali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kekuatan</a:t>
            </a:r>
            <a:r>
              <a:rPr lang="en-US" sz="2000" dirty="0">
                <a:latin typeface="Book Antiqua" panose="02040602050305030304" pitchFamily="18" charset="0"/>
              </a:rPr>
              <a:t> dan </a:t>
            </a:r>
            <a:r>
              <a:rPr lang="en-US" sz="2000" dirty="0" err="1">
                <a:latin typeface="Book Antiqua" panose="02040602050305030304" pitchFamily="18" charset="0"/>
              </a:rPr>
              <a:t>kelemahan</a:t>
            </a:r>
            <a:endParaRPr lang="en-US" sz="2000" dirty="0">
              <a:latin typeface="Book Antiqua" panose="02040602050305030304" pitchFamily="18" charset="0"/>
            </a:endParaRPr>
          </a:p>
          <a:p>
            <a:pPr marL="1824038" lvl="1" indent="-909638"/>
            <a:r>
              <a:rPr lang="en-US" sz="2000" dirty="0" err="1">
                <a:latin typeface="Book Antiqua" panose="02040602050305030304" pitchFamily="18" charset="0"/>
              </a:rPr>
              <a:t>Didasari</a:t>
            </a:r>
            <a:r>
              <a:rPr lang="en-US" sz="2000" dirty="0">
                <a:latin typeface="Book Antiqua" panose="02040602050305030304" pitchFamily="18" charset="0"/>
              </a:rPr>
              <a:t> oleh </a:t>
            </a:r>
            <a:r>
              <a:rPr lang="en-US" sz="2000" dirty="0" err="1">
                <a:latin typeface="Book Antiqua" panose="02040602050305030304" pitchFamily="18" charset="0"/>
              </a:rPr>
              <a:t>Indikator</a:t>
            </a:r>
            <a:r>
              <a:rPr lang="en-US" sz="2000" dirty="0">
                <a:latin typeface="Book Antiqua" panose="02040602050305030304" pitchFamily="18" charset="0"/>
              </a:rPr>
              <a:t> dan </a:t>
            </a:r>
            <a:r>
              <a:rPr lang="en-US" sz="2000" dirty="0" err="1">
                <a:latin typeface="Book Antiqua" panose="02040602050305030304" pitchFamily="18" charset="0"/>
              </a:rPr>
              <a:t>Laporan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Evaluasi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Diri</a:t>
            </a:r>
            <a:endParaRPr lang="en-US" sz="2000" dirty="0">
              <a:latin typeface="Book Antiqua" panose="02040602050305030304" pitchFamily="18" charset="0"/>
            </a:endParaRPr>
          </a:p>
          <a:p>
            <a:pPr marL="914400" lvl="1" indent="0">
              <a:buNone/>
            </a:pPr>
            <a:endParaRPr lang="en-US" sz="2000" dirty="0">
              <a:latin typeface="Book Antiqua" panose="02040602050305030304" pitchFamily="18" charset="0"/>
            </a:endParaRPr>
          </a:p>
          <a:p>
            <a:pPr marL="914400" lvl="1" indent="0">
              <a:buNone/>
            </a:pPr>
            <a:r>
              <a:rPr lang="en-US" sz="2200" dirty="0">
                <a:latin typeface="Book Antiqua" panose="02040602050305030304" pitchFamily="18" charset="0"/>
              </a:rPr>
              <a:t>IAPT 3.0 </a:t>
            </a:r>
            <a:r>
              <a:rPr lang="en-US" sz="2200" dirty="0" err="1">
                <a:latin typeface="Book Antiqua" panose="02040602050305030304" pitchFamily="18" charset="0"/>
              </a:rPr>
              <a:t>dimuat</a:t>
            </a:r>
            <a:r>
              <a:rPr lang="en-US" sz="2200" dirty="0">
                <a:latin typeface="Book Antiqua" panose="02040602050305030304" pitchFamily="18" charset="0"/>
              </a:rPr>
              <a:t> </a:t>
            </a:r>
            <a:r>
              <a:rPr lang="en-US" sz="2200" dirty="0" err="1">
                <a:latin typeface="Book Antiqua" panose="02040602050305030304" pitchFamily="18" charset="0"/>
              </a:rPr>
              <a:t>dalam</a:t>
            </a:r>
            <a:r>
              <a:rPr lang="en-US" sz="2200" dirty="0">
                <a:latin typeface="Book Antiqua" panose="02040602050305030304" pitchFamily="18" charset="0"/>
              </a:rPr>
              <a:t> </a:t>
            </a:r>
            <a:r>
              <a:rPr lang="en-US" sz="2200" dirty="0" err="1">
                <a:latin typeface="Book Antiqua" panose="02040602050305030304" pitchFamily="18" charset="0"/>
              </a:rPr>
              <a:t>PerBAN</a:t>
            </a:r>
            <a:r>
              <a:rPr lang="en-US" sz="2200" dirty="0">
                <a:latin typeface="Book Antiqua" panose="02040602050305030304" pitchFamily="18" charset="0"/>
              </a:rPr>
              <a:t>-PT no 59 </a:t>
            </a:r>
            <a:r>
              <a:rPr lang="en-US" sz="2200" dirty="0" err="1">
                <a:latin typeface="Book Antiqua" panose="02040602050305030304" pitchFamily="18" charset="0"/>
              </a:rPr>
              <a:t>th</a:t>
            </a:r>
            <a:r>
              <a:rPr lang="en-US" sz="2200" dirty="0">
                <a:latin typeface="Book Antiqua" panose="02040602050305030304" pitchFamily="18" charset="0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4876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4B438-E703-4F25-BDBF-2DB607F84B52}" type="slidenum">
              <a:rPr lang="en-US" smtClean="0">
                <a:latin typeface="Book Antiqua" panose="02040602050305030304" pitchFamily="18" charset="0"/>
              </a:rPr>
              <a:pPr>
                <a:defRPr/>
              </a:pPr>
              <a:t>13</a:t>
            </a:fld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5" name="AutoShape 2" descr="Sekolah, Bangunan, Pendidikan, Properti, Belajar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777306" y="997364"/>
            <a:ext cx="7357294" cy="4260437"/>
            <a:chOff x="7962" y="885114"/>
            <a:chExt cx="8949532" cy="4253270"/>
          </a:xfrm>
        </p:grpSpPr>
        <p:pic>
          <p:nvPicPr>
            <p:cNvPr id="1028" name="Picture 4" descr="Hasil gambar untuk gambar bangunan sekola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" y="885114"/>
              <a:ext cx="1973238" cy="4144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1852680" y="994298"/>
              <a:ext cx="5334000" cy="4144086"/>
              <a:chOff x="1905000" y="1401168"/>
              <a:chExt cx="5730922" cy="4009032"/>
            </a:xfrm>
          </p:grpSpPr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605523736"/>
                  </p:ext>
                </p:extLst>
              </p:nvPr>
            </p:nvGraphicFramePr>
            <p:xfrm>
              <a:off x="1920922" y="1473200"/>
              <a:ext cx="5715000" cy="37846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4" name="Can 3"/>
              <p:cNvSpPr/>
              <p:nvPr/>
            </p:nvSpPr>
            <p:spPr>
              <a:xfrm>
                <a:off x="1905000" y="1401168"/>
                <a:ext cx="1981200" cy="1875432"/>
              </a:xfrm>
              <a:prstGeom prst="can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Book Antiqua" panose="02040602050305030304" pitchFamily="18" charset="0"/>
                </a:endParaRPr>
              </a:p>
            </p:txBody>
          </p:sp>
          <p:sp>
            <p:nvSpPr>
              <p:cNvPr id="5" name="Can 4"/>
              <p:cNvSpPr/>
              <p:nvPr/>
            </p:nvSpPr>
            <p:spPr>
              <a:xfrm>
                <a:off x="1905000" y="2743200"/>
                <a:ext cx="1981200" cy="266700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057400" y="2059672"/>
                <a:ext cx="1676401" cy="624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Standard</a:t>
                </a:r>
              </a:p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Book Antiqua" panose="02040602050305030304" pitchFamily="18" charset="0"/>
                  </a:rPr>
                  <a:t>PT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28967" y="3962400"/>
                <a:ext cx="1676401" cy="356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Book Antiqua" panose="02040602050305030304" pitchFamily="18" charset="0"/>
                  </a:rPr>
                  <a:t>SNDIKTI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73772" y="2957157"/>
              <a:ext cx="1655028" cy="706695"/>
            </a:xfrm>
            <a:prstGeom prst="rect">
              <a:avLst/>
            </a:prstGeom>
            <a:solidFill>
              <a:srgbClr val="0000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Book Antiqua" panose="02040602050305030304" pitchFamily="18" charset="0"/>
                </a:rPr>
                <a:t>Standard</a:t>
              </a:r>
            </a:p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Book Antiqua" panose="02040602050305030304" pitchFamily="18" charset="0"/>
                </a:rPr>
                <a:t>DIKTI</a:t>
              </a:r>
            </a:p>
          </p:txBody>
        </p:sp>
        <p:sp>
          <p:nvSpPr>
            <p:cNvPr id="14" name="Plus 13"/>
            <p:cNvSpPr/>
            <p:nvPr/>
          </p:nvSpPr>
          <p:spPr>
            <a:xfrm>
              <a:off x="3897573" y="2584661"/>
              <a:ext cx="640307" cy="478126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922876" y="1769664"/>
              <a:ext cx="2034618" cy="2101749"/>
              <a:chOff x="6922876" y="1524000"/>
              <a:chExt cx="2034618" cy="2101749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22876" y="1524000"/>
                <a:ext cx="2034618" cy="1538787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7112671" y="3226312"/>
                <a:ext cx="1655028" cy="399437"/>
              </a:xfrm>
              <a:prstGeom prst="rect">
                <a:avLst/>
              </a:prstGeom>
              <a:solidFill>
                <a:srgbClr val="0000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FF00"/>
                    </a:solidFill>
                    <a:latin typeface="Book Antiqua" panose="02040602050305030304" pitchFamily="18" charset="0"/>
                  </a:rPr>
                  <a:t>Criteria</a:t>
                </a: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1828800" y="609600"/>
            <a:ext cx="83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ook Antiqua" panose="02040602050305030304" pitchFamily="18" charset="0"/>
              </a:rPr>
              <a:t>S</a:t>
            </a:r>
          </a:p>
          <a:p>
            <a:r>
              <a:rPr lang="en-US" sz="4400" b="1" dirty="0">
                <a:latin typeface="Book Antiqua" panose="02040602050305030304" pitchFamily="18" charset="0"/>
              </a:rPr>
              <a:t>T</a:t>
            </a:r>
          </a:p>
          <a:p>
            <a:r>
              <a:rPr lang="en-US" sz="4400" b="1" dirty="0">
                <a:latin typeface="Book Antiqua" panose="02040602050305030304" pitchFamily="18" charset="0"/>
              </a:rPr>
              <a:t>ANDA</a:t>
            </a:r>
          </a:p>
          <a:p>
            <a:r>
              <a:rPr lang="en-US" sz="4400" b="1" dirty="0">
                <a:latin typeface="Book Antiqua" panose="02040602050305030304" pitchFamily="18" charset="0"/>
              </a:rPr>
              <a:t>RD</a:t>
            </a:r>
          </a:p>
        </p:txBody>
      </p:sp>
    </p:spTree>
    <p:extLst>
      <p:ext uri="{BB962C8B-B14F-4D97-AF65-F5344CB8AC3E}">
        <p14:creationId xmlns:p14="http://schemas.microsoft.com/office/powerpoint/2010/main" val="18520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19B265D-2975-4205-A213-B6FD0A5B9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3698"/>
            <a:ext cx="8596668" cy="762000"/>
          </a:xfrm>
        </p:spPr>
        <p:txBody>
          <a:bodyPr/>
          <a:lstStyle/>
          <a:p>
            <a:pPr algn="ctr"/>
            <a:r>
              <a:rPr lang="en-US" dirty="0" err="1"/>
              <a:t>Kriteria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9D13D-0118-4E56-AEFE-2D0AEC27C2C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811901"/>
              </p:ext>
            </p:extLst>
          </p:nvPr>
        </p:nvGraphicFramePr>
        <p:xfrm>
          <a:off x="1247192" y="1142980"/>
          <a:ext cx="8686802" cy="5495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052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052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8640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 Antiqua" panose="02040602050305030304" pitchFamily="18" charset="0"/>
                        </a:rPr>
                        <a:t>Standard dan </a:t>
                      </a:r>
                      <a:r>
                        <a:rPr lang="en-US" sz="2000" b="1" u="none" strike="noStrike" dirty="0" err="1">
                          <a:effectLst/>
                          <a:latin typeface="Book Antiqua" panose="02040602050305030304" pitchFamily="18" charset="0"/>
                        </a:rPr>
                        <a:t>Kriteria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 Antiqua" panose="02040602050305030304" pitchFamily="18" charset="0"/>
                        </a:rPr>
                        <a:t>No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Book Antiqua" panose="02040602050305030304" pitchFamily="18" charset="0"/>
                        </a:rPr>
                        <a:t>Current Standards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Book Antiqua" panose="02040602050305030304" pitchFamily="18" charset="0"/>
                        </a:rPr>
                        <a:t>New Criteria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indent="0" algn="l" fontAlgn="b"/>
                      <a:r>
                        <a:rPr lang="en-US" sz="1800" u="none" strike="noStrike" dirty="0" err="1">
                          <a:effectLst/>
                          <a:latin typeface="Book Antiqua" panose="02040602050305030304" pitchFamily="18" charset="0"/>
                        </a:rPr>
                        <a:t>Visi</a:t>
                      </a:r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  <a:latin typeface="Book Antiqua" panose="02040602050305030304" pitchFamily="18" charset="0"/>
                        </a:rPr>
                        <a:t>Misi</a:t>
                      </a:r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  <a:latin typeface="Book Antiqua" panose="02040602050305030304" pitchFamily="18" charset="0"/>
                        </a:rPr>
                        <a:t>Tujuan</a:t>
                      </a:r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 dan </a:t>
                      </a:r>
                      <a:r>
                        <a:rPr lang="en-US" sz="1800" u="none" strike="noStrike" dirty="0" err="1">
                          <a:effectLst/>
                          <a:latin typeface="Book Antiqua" panose="02040602050305030304" pitchFamily="18" charset="0"/>
                        </a:rPr>
                        <a:t>Strategi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err="1">
                          <a:effectLst/>
                          <a:latin typeface="Book Antiqua" panose="02040602050305030304" pitchFamily="18" charset="0"/>
                        </a:rPr>
                        <a:t>Visi</a:t>
                      </a:r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  <a:latin typeface="Book Antiqua" panose="02040602050305030304" pitchFamily="18" charset="0"/>
                        </a:rPr>
                        <a:t>Misi</a:t>
                      </a:r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  <a:latin typeface="Book Antiqua" panose="02040602050305030304" pitchFamily="18" charset="0"/>
                        </a:rPr>
                        <a:t>Tujuan</a:t>
                      </a:r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 dan </a:t>
                      </a:r>
                      <a:r>
                        <a:rPr lang="en-US" sz="1800" u="none" strike="noStrike" dirty="0" err="1">
                          <a:effectLst/>
                          <a:latin typeface="Book Antiqua" panose="02040602050305030304" pitchFamily="18" charset="0"/>
                        </a:rPr>
                        <a:t>Strategi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indent="0" algn="l" fontAlgn="ctr"/>
                      <a:r>
                        <a:rPr lang="en-US" sz="1800" u="none" strike="noStrike" dirty="0" err="1">
                          <a:effectLst/>
                          <a:latin typeface="Book Antiqua" panose="02040602050305030304" pitchFamily="18" charset="0"/>
                        </a:rPr>
                        <a:t>Tatapamong</a:t>
                      </a:r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  <a:latin typeface="Book Antiqua" panose="02040602050305030304" pitchFamily="18" charset="0"/>
                        </a:rPr>
                        <a:t>manajemen</a:t>
                      </a:r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 dan </a:t>
                      </a:r>
                      <a:r>
                        <a:rPr lang="en-US" sz="1800" u="none" strike="noStrike" dirty="0" err="1">
                          <a:effectLst/>
                          <a:latin typeface="Book Antiqua" panose="02040602050305030304" pitchFamily="18" charset="0"/>
                        </a:rPr>
                        <a:t>kepemimpinan</a:t>
                      </a:r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indent="0" algn="l" fontAlgn="ctr"/>
                      <a:r>
                        <a:rPr lang="en-US" sz="1800" u="none" strike="noStrike" dirty="0" err="1">
                          <a:effectLst/>
                          <a:latin typeface="Book Antiqua" panose="02040602050305030304" pitchFamily="18" charset="0"/>
                        </a:rPr>
                        <a:t>Tatapamong</a:t>
                      </a:r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  <a:latin typeface="Book Antiqua" panose="02040602050305030304" pitchFamily="18" charset="0"/>
                        </a:rPr>
                        <a:t>manajemen</a:t>
                      </a:r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, dan </a:t>
                      </a:r>
                      <a:r>
                        <a:rPr lang="en-US" sz="1800" u="none" strike="noStrike" dirty="0" err="1">
                          <a:effectLst/>
                          <a:latin typeface="Book Antiqua" panose="02040602050305030304" pitchFamily="18" charset="0"/>
                        </a:rPr>
                        <a:t>kerjasama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indent="0"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Mahasiswa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dan Alumni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indent="0"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Mahasiswa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indent="0"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Sumber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daya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manusia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indent="0"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Sumber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daya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manusia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Book Antiqua" panose="02040602050305030304" pitchFamily="18" charset="0"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indent="0" algn="l" fontAlgn="ctr"/>
                      <a:r>
                        <a:rPr lang="en-US" sz="1800" u="none" strike="noStrike" dirty="0" err="1">
                          <a:effectLst/>
                          <a:latin typeface="Book Antiqua" panose="02040602050305030304" pitchFamily="18" charset="0"/>
                        </a:rPr>
                        <a:t>Kurikulum</a:t>
                      </a:r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 dan </a:t>
                      </a:r>
                      <a:r>
                        <a:rPr lang="en-US" sz="1800" u="none" strike="noStrike" dirty="0" err="1">
                          <a:effectLst/>
                          <a:latin typeface="Book Antiqua" panose="02040602050305030304" pitchFamily="18" charset="0"/>
                        </a:rPr>
                        <a:t>Pembelajaran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indent="0" algn="l" fontAlgn="ctr"/>
                      <a:r>
                        <a:rPr lang="en-US" sz="1800" u="none" strike="noStrike" dirty="0" err="1">
                          <a:effectLst/>
                          <a:latin typeface="Book Antiqua" panose="02040602050305030304" pitchFamily="18" charset="0"/>
                        </a:rPr>
                        <a:t>Keuangan</a:t>
                      </a:r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  <a:latin typeface="Book Antiqua" panose="02040602050305030304" pitchFamily="18" charset="0"/>
                        </a:rPr>
                        <a:t>aset</a:t>
                      </a:r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 dan </a:t>
                      </a:r>
                      <a:r>
                        <a:rPr lang="en-US" sz="1800" u="none" strike="noStrike" dirty="0" err="1">
                          <a:effectLst/>
                          <a:latin typeface="Book Antiqua" panose="02040602050305030304" pitchFamily="18" charset="0"/>
                        </a:rPr>
                        <a:t>fasilitias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Book Antiqua" panose="02040602050305030304" pitchFamily="18" charset="0"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indent="0" algn="l" fontAlgn="ctr"/>
                      <a:r>
                        <a:rPr lang="en-US" sz="1800" u="none" strike="noStrike" dirty="0" err="1">
                          <a:effectLst/>
                          <a:latin typeface="Book Antiqua" panose="02040602050305030304" pitchFamily="18" charset="0"/>
                        </a:rPr>
                        <a:t>Sarana</a:t>
                      </a:r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 dan </a:t>
                      </a:r>
                      <a:r>
                        <a:rPr lang="en-US" sz="1800" u="none" strike="noStrike" dirty="0" err="1">
                          <a:effectLst/>
                          <a:latin typeface="Book Antiqua" panose="02040602050305030304" pitchFamily="18" charset="0"/>
                        </a:rPr>
                        <a:t>Prasarana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indent="0" algn="l" fontAlgn="ctr"/>
                      <a:r>
                        <a:rPr lang="en-US" sz="1800" u="none" strike="noStrike" dirty="0" err="1">
                          <a:effectLst/>
                          <a:latin typeface="Book Antiqua" panose="02040602050305030304" pitchFamily="18" charset="0"/>
                        </a:rPr>
                        <a:t>Pembelajaran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Book Antiqua" panose="02040602050305030304" pitchFamily="18" charset="0"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indent="0" algn="l" fontAlgn="ctr"/>
                      <a:r>
                        <a:rPr lang="en-US" sz="1800" u="none" strike="noStrike" dirty="0" err="1">
                          <a:effectLst/>
                          <a:latin typeface="Book Antiqua" panose="02040602050305030304" pitchFamily="18" charset="0"/>
                        </a:rPr>
                        <a:t>Penelitian</a:t>
                      </a:r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, PPM dan </a:t>
                      </a:r>
                      <a:r>
                        <a:rPr lang="en-US" sz="1800" u="none" strike="noStrike" dirty="0" err="1">
                          <a:effectLst/>
                          <a:latin typeface="Book Antiqua" panose="02040602050305030304" pitchFamily="18" charset="0"/>
                        </a:rPr>
                        <a:t>Kerjasama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indent="0" algn="l" fontAlgn="ctr"/>
                      <a:r>
                        <a:rPr lang="en-US" sz="1800" u="none" strike="noStrike" dirty="0" err="1">
                          <a:solidFill>
                            <a:srgbClr val="FF0000"/>
                          </a:solidFill>
                          <a:effectLst/>
                          <a:latin typeface="Book Antiqua" panose="02040602050305030304" pitchFamily="18" charset="0"/>
                        </a:rPr>
                        <a:t>Penelitian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Book Antiqua" panose="02040602050305030304" pitchFamily="18" charset="0"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indent="0" algn="l" fontAlgn="ctr"/>
                      <a:r>
                        <a:rPr lang="en-US" sz="1800" u="none" strike="noStrike" dirty="0" err="1">
                          <a:solidFill>
                            <a:srgbClr val="FF0000"/>
                          </a:solidFill>
                          <a:effectLst/>
                          <a:latin typeface="Book Antiqua" panose="02040602050305030304" pitchFamily="18" charset="0"/>
                        </a:rPr>
                        <a:t>Pengabdian</a:t>
                      </a:r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Book Antiqua" panose="02040602050305030304" pitchFamily="18" charset="0"/>
                        </a:rPr>
                        <a:t> pada </a:t>
                      </a:r>
                      <a:r>
                        <a:rPr lang="en-US" sz="1800" u="none" strike="noStrike" dirty="0" err="1">
                          <a:solidFill>
                            <a:srgbClr val="FF0000"/>
                          </a:solidFill>
                          <a:effectLst/>
                          <a:latin typeface="Book Antiqua" panose="02040602050305030304" pitchFamily="18" charset="0"/>
                        </a:rPr>
                        <a:t>masyarakat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Book Antiqua" panose="02040602050305030304" pitchFamily="18" charset="0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indent="0"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Luaran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dan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dampak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24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A34E0-1CCC-45CB-8DA0-4DFDBD0AA8F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050" name="Picture 2" descr="Stack of two books by gerhard-tin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87" y="2074448"/>
            <a:ext cx="3699988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9785536">
            <a:off x="2530520" y="269428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255172" y="257526"/>
            <a:ext cx="1683589" cy="2257075"/>
            <a:chOff x="3117011" y="257525"/>
            <a:chExt cx="1683589" cy="2257075"/>
          </a:xfrm>
        </p:grpSpPr>
        <p:pic>
          <p:nvPicPr>
            <p:cNvPr id="2056" name="Picture 8" descr="blue book by beli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011" y="257525"/>
              <a:ext cx="1683589" cy="2257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276600" y="914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dobe Garamond Pro" pitchFamily="18" charset="0"/>
                </a:rPr>
                <a:t> </a:t>
              </a:r>
              <a:r>
                <a:rPr lang="en-US" b="1" dirty="0" smtClean="0">
                  <a:latin typeface="Adobe Garamond Pro" pitchFamily="18" charset="0"/>
                </a:rPr>
                <a:t> </a:t>
              </a:r>
              <a:r>
                <a:rPr lang="en-US" b="1" dirty="0">
                  <a:latin typeface="Adobe Garamond Pro" pitchFamily="18" charset="0"/>
                </a:rPr>
                <a:t>LKPS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76600" y="531414"/>
              <a:ext cx="1109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Book 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62534" y="4572001"/>
            <a:ext cx="1956995" cy="2103847"/>
            <a:chOff x="3097077" y="4572000"/>
            <a:chExt cx="1956995" cy="2103847"/>
          </a:xfrm>
        </p:grpSpPr>
        <p:pic>
          <p:nvPicPr>
            <p:cNvPr id="2054" name="Picture 6" descr="Book by Tibetan_Fox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077" y="4572000"/>
              <a:ext cx="1882453" cy="2103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 rot="19967933">
              <a:off x="3682472" y="5705512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Adobe Garamond Pro" pitchFamily="18" charset="0"/>
                </a:rPr>
                <a:t>LED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20061703">
              <a:off x="3652043" y="5373042"/>
              <a:ext cx="1109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Book 2</a:t>
              </a:r>
            </a:p>
          </p:txBody>
        </p:sp>
      </p:grpSp>
      <p:sp>
        <p:nvSpPr>
          <p:cNvPr id="12" name="Left Brace 11"/>
          <p:cNvSpPr/>
          <p:nvPr/>
        </p:nvSpPr>
        <p:spPr>
          <a:xfrm>
            <a:off x="4191000" y="1066801"/>
            <a:ext cx="914400" cy="4838767"/>
          </a:xfrm>
          <a:prstGeom prst="leftBrac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229600" y="3076520"/>
            <a:ext cx="16764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Book Antiqua" panose="02040602050305030304" pitchFamily="18" charset="0"/>
              </a:rPr>
              <a:t>Format dan Panduan</a:t>
            </a:r>
          </a:p>
        </p:txBody>
      </p:sp>
      <p:sp>
        <p:nvSpPr>
          <p:cNvPr id="17" name="Right Brace 16"/>
          <p:cNvSpPr/>
          <p:nvPr/>
        </p:nvSpPr>
        <p:spPr>
          <a:xfrm>
            <a:off x="7089114" y="1066800"/>
            <a:ext cx="972166" cy="4724400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054591" y="607468"/>
            <a:ext cx="1833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ook Antiqua" panose="02040602050305030304" pitchFamily="18" charset="0"/>
              </a:rPr>
              <a:t>Data </a:t>
            </a:r>
            <a:r>
              <a:rPr lang="en-US" b="1" dirty="0" err="1">
                <a:latin typeface="Book Antiqua" panose="02040602050305030304" pitchFamily="18" charset="0"/>
              </a:rPr>
              <a:t>secara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b="1" dirty="0" err="1">
                <a:latin typeface="Book Antiqua" panose="02040602050305030304" pitchFamily="18" charset="0"/>
              </a:rPr>
              <a:t>bertahap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b="1" dirty="0" err="1">
                <a:latin typeface="Book Antiqua" panose="02040602050305030304" pitchFamily="18" charset="0"/>
              </a:rPr>
              <a:t>akan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b="1" dirty="0" err="1">
                <a:latin typeface="Book Antiqua" panose="02040602050305030304" pitchFamily="18" charset="0"/>
              </a:rPr>
              <a:t>diambil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b="1" dirty="0" err="1">
                <a:latin typeface="Book Antiqua" panose="02040602050305030304" pitchFamily="18" charset="0"/>
              </a:rPr>
              <a:t>dari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b="1" dirty="0" err="1">
                <a:latin typeface="Book Antiqua" panose="02040602050305030304" pitchFamily="18" charset="0"/>
              </a:rPr>
              <a:t>PDDikti</a:t>
            </a:r>
            <a:endParaRPr lang="en-US" b="1" dirty="0">
              <a:latin typeface="Book Antiqua" panose="02040602050305030304" pitchFamily="18" charset="0"/>
            </a:endParaRPr>
          </a:p>
        </p:txBody>
      </p:sp>
      <p:cxnSp>
        <p:nvCxnSpPr>
          <p:cNvPr id="19" name="Straight Arrow Connector 18"/>
          <p:cNvCxnSpPr>
            <a:stCxn id="2056" idx="3"/>
          </p:cNvCxnSpPr>
          <p:nvPr/>
        </p:nvCxnSpPr>
        <p:spPr>
          <a:xfrm flipV="1">
            <a:off x="6938760" y="1386063"/>
            <a:ext cx="1122520" cy="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881334" y="948317"/>
            <a:ext cx="193341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</a:t>
            </a:r>
          </a:p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Document</a:t>
            </a:r>
          </a:p>
        </p:txBody>
      </p:sp>
    </p:spTree>
    <p:extLst>
      <p:ext uri="{BB962C8B-B14F-4D97-AF65-F5344CB8AC3E}">
        <p14:creationId xmlns:p14="http://schemas.microsoft.com/office/powerpoint/2010/main" val="357876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9E70277-393B-487E-ADD4-5214302F1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LKPS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D39215-0FD8-4146-B2F9-EE8F08C52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301" y="1515037"/>
            <a:ext cx="8440006" cy="443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2EC1E8-82ED-49F5-ACA6-473A1D5F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– UPPS </a:t>
            </a:r>
            <a:r>
              <a:rPr lang="en-US" dirty="0" err="1"/>
              <a:t>ttg</a:t>
            </a:r>
            <a:r>
              <a:rPr lang="en-US" dirty="0"/>
              <a:t> Prodi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80CAF2-2D07-4B83-BF75-FCA8C3C68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41" y="1247775"/>
            <a:ext cx="8289271" cy="5607808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xmlns="" id="{EAA84DD0-425F-4602-9FE1-32A6457B1D60}"/>
              </a:ext>
            </a:extLst>
          </p:cNvPr>
          <p:cNvSpPr/>
          <p:nvPr/>
        </p:nvSpPr>
        <p:spPr>
          <a:xfrm>
            <a:off x="6902824" y="3536862"/>
            <a:ext cx="170329" cy="2290197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6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CB30BB-FC57-4C60-BCD5-7E5BCADF3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8A3F3D-C453-4811-98E2-217BB3949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3241"/>
            <a:ext cx="8596668" cy="4845415"/>
          </a:xfrm>
        </p:spPr>
        <p:txBody>
          <a:bodyPr>
            <a:normAutofit lnSpcReduction="10000"/>
          </a:bodyPr>
          <a:lstStyle/>
          <a:p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kajian</a:t>
            </a:r>
            <a:r>
              <a:rPr lang="en-US" sz="2800" dirty="0"/>
              <a:t> </a:t>
            </a:r>
            <a:r>
              <a:rPr lang="en-US" sz="2800" dirty="0" err="1"/>
              <a:t>sistematis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kondisi</a:t>
            </a:r>
            <a:r>
              <a:rPr lang="en-US" sz="2800" dirty="0"/>
              <a:t> objective </a:t>
            </a:r>
            <a:r>
              <a:rPr lang="en-US" sz="2800" dirty="0" err="1"/>
              <a:t>obyek</a:t>
            </a:r>
            <a:r>
              <a:rPr lang="en-US" sz="2800" dirty="0"/>
              <a:t> yang </a:t>
            </a:r>
            <a:r>
              <a:rPr lang="en-US" sz="2800" dirty="0" err="1"/>
              <a:t>dievaluasi</a:t>
            </a:r>
            <a:r>
              <a:rPr lang="en-US" sz="2800" dirty="0"/>
              <a:t>,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menemukenali</a:t>
            </a:r>
            <a:r>
              <a:rPr lang="en-US" sz="2800" dirty="0"/>
              <a:t> </a:t>
            </a:r>
            <a:r>
              <a:rPr lang="en-US" sz="2800" dirty="0" err="1"/>
              <a:t>kekuatan</a:t>
            </a:r>
            <a:r>
              <a:rPr lang="en-US" sz="2800" dirty="0"/>
              <a:t>, </a:t>
            </a:r>
            <a:r>
              <a:rPr lang="en-US" sz="2800" dirty="0" err="1"/>
              <a:t>potensi</a:t>
            </a:r>
            <a:r>
              <a:rPr lang="en-US" sz="2800" dirty="0"/>
              <a:t>,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ihwal</a:t>
            </a:r>
            <a:r>
              <a:rPr lang="en-US" sz="2800" dirty="0"/>
              <a:t> yang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diperbaiki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konteks</a:t>
            </a:r>
            <a:r>
              <a:rPr lang="en-US" sz="2800" dirty="0"/>
              <a:t> </a:t>
            </a:r>
            <a:r>
              <a:rPr lang="en-US" sz="2800" dirty="0" err="1"/>
              <a:t>akreditasi</a:t>
            </a:r>
            <a:r>
              <a:rPr lang="en-US" sz="2800" dirty="0"/>
              <a:t>, ED </a:t>
            </a:r>
            <a:r>
              <a:rPr lang="en-US" sz="2800" dirty="0" err="1"/>
              <a:t>dimaksudkan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mendapatkan</a:t>
            </a:r>
            <a:r>
              <a:rPr lang="en-US" sz="2800" dirty="0"/>
              <a:t> </a:t>
            </a:r>
            <a:r>
              <a:rPr lang="en-US" sz="2800" dirty="0" err="1"/>
              <a:t>potret</a:t>
            </a:r>
            <a:r>
              <a:rPr lang="en-US" sz="2800" dirty="0"/>
              <a:t> </a:t>
            </a:r>
            <a:r>
              <a:rPr lang="en-US" sz="2800" dirty="0" err="1"/>
              <a:t>institusi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penyelenggaraan</a:t>
            </a:r>
            <a:r>
              <a:rPr lang="en-US" sz="2800" dirty="0"/>
              <a:t> program </a:t>
            </a:r>
            <a:r>
              <a:rPr lang="en-US" sz="2800" dirty="0" err="1"/>
              <a:t>studi</a:t>
            </a:r>
            <a:r>
              <a:rPr lang="en-US" sz="2800" dirty="0"/>
              <a:t>, </a:t>
            </a:r>
            <a:r>
              <a:rPr lang="en-US" sz="2800" dirty="0" err="1"/>
              <a:t>khususnya</a:t>
            </a:r>
            <a:r>
              <a:rPr lang="en-US" sz="2800" dirty="0"/>
              <a:t> </a:t>
            </a:r>
            <a:r>
              <a:rPr lang="en-US" sz="2800" dirty="0" err="1"/>
              <a:t>menyangkut</a:t>
            </a:r>
            <a:r>
              <a:rPr lang="en-US" sz="2800" dirty="0"/>
              <a:t> </a:t>
            </a:r>
            <a:r>
              <a:rPr lang="en-US" sz="2800" dirty="0" err="1"/>
              <a:t>pemenuhan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pelampauan</a:t>
            </a:r>
            <a:r>
              <a:rPr lang="en-US" sz="2800" dirty="0"/>
              <a:t> standard.</a:t>
            </a:r>
          </a:p>
          <a:p>
            <a:r>
              <a:rPr lang="en-US" sz="2800" dirty="0"/>
              <a:t>Proses ED: APT – di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institusi</a:t>
            </a:r>
            <a:r>
              <a:rPr lang="en-US" sz="2800" dirty="0"/>
              <a:t>; APS- di unit </a:t>
            </a:r>
            <a:r>
              <a:rPr lang="en-US" sz="2800" dirty="0" err="1"/>
              <a:t>pengelola</a:t>
            </a:r>
            <a:r>
              <a:rPr lang="en-US" sz="2800" dirty="0"/>
              <a:t> program </a:t>
            </a:r>
            <a:r>
              <a:rPr lang="en-US" sz="2800" dirty="0" err="1"/>
              <a:t>studi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55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DDD16ABB-BB42-4B01-9F77-6553956E5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Institutional commitment </a:t>
            </a:r>
          </a:p>
          <a:p>
            <a:pPr lvl="1"/>
            <a:r>
              <a:rPr lang="en-US" sz="3000" dirty="0" err="1"/>
              <a:t>Didukung</a:t>
            </a:r>
            <a:r>
              <a:rPr lang="en-US" sz="3000" dirty="0"/>
              <a:t> oleh </a:t>
            </a:r>
            <a:r>
              <a:rPr lang="en-US" sz="3000" dirty="0" err="1"/>
              <a:t>seluruh</a:t>
            </a:r>
            <a:r>
              <a:rPr lang="en-US" sz="3000" dirty="0"/>
              <a:t> </a:t>
            </a:r>
            <a:r>
              <a:rPr lang="en-US" sz="3000" dirty="0" err="1"/>
              <a:t>elemen</a:t>
            </a:r>
            <a:r>
              <a:rPr lang="en-US" sz="3000" dirty="0"/>
              <a:t> </a:t>
            </a:r>
            <a:r>
              <a:rPr lang="en-US" sz="3000" dirty="0" err="1"/>
              <a:t>institusi</a:t>
            </a:r>
            <a:r>
              <a:rPr lang="en-US" sz="3000" dirty="0"/>
              <a:t>, </a:t>
            </a:r>
            <a:r>
              <a:rPr lang="en-US" sz="3000" dirty="0" err="1"/>
              <a:t>mulai</a:t>
            </a:r>
            <a:r>
              <a:rPr lang="en-US" sz="3000" dirty="0"/>
              <a:t> </a:t>
            </a:r>
            <a:r>
              <a:rPr lang="en-US" sz="3000" dirty="0" err="1"/>
              <a:t>dari</a:t>
            </a:r>
            <a:r>
              <a:rPr lang="en-US" sz="3000" dirty="0"/>
              <a:t> </a:t>
            </a:r>
            <a:r>
              <a:rPr lang="en-US" sz="3000" dirty="0" err="1"/>
              <a:t>pimpinan</a:t>
            </a:r>
            <a:r>
              <a:rPr lang="en-US" sz="3000" dirty="0"/>
              <a:t> </a:t>
            </a:r>
            <a:r>
              <a:rPr lang="en-US" sz="3000" dirty="0" err="1"/>
              <a:t>hingga</a:t>
            </a:r>
            <a:r>
              <a:rPr lang="en-US" sz="3000" dirty="0"/>
              <a:t> level </a:t>
            </a:r>
            <a:r>
              <a:rPr lang="en-US" sz="3000" dirty="0" err="1"/>
              <a:t>operasional</a:t>
            </a:r>
            <a:endParaRPr lang="en-US" sz="3000" dirty="0"/>
          </a:p>
          <a:p>
            <a:r>
              <a:rPr lang="en-US" sz="3200" dirty="0"/>
              <a:t>Comprehensiveness</a:t>
            </a:r>
          </a:p>
          <a:p>
            <a:pPr lvl="1"/>
            <a:r>
              <a:rPr lang="en-US" sz="3000" dirty="0" err="1"/>
              <a:t>Mencakup</a:t>
            </a:r>
            <a:r>
              <a:rPr lang="en-US" sz="3000" dirty="0"/>
              <a:t> </a:t>
            </a:r>
            <a:r>
              <a:rPr lang="en-US" sz="3000" dirty="0" err="1"/>
              <a:t>semua</a:t>
            </a:r>
            <a:r>
              <a:rPr lang="en-US" sz="3000" dirty="0"/>
              <a:t> </a:t>
            </a:r>
            <a:r>
              <a:rPr lang="en-US" sz="3000" dirty="0" err="1"/>
              <a:t>aspek</a:t>
            </a:r>
            <a:r>
              <a:rPr lang="en-US" sz="3000" dirty="0"/>
              <a:t> yang </a:t>
            </a:r>
            <a:r>
              <a:rPr lang="en-US" sz="3000" dirty="0" err="1"/>
              <a:t>perlu</a:t>
            </a:r>
            <a:r>
              <a:rPr lang="en-US" sz="3000" dirty="0"/>
              <a:t> </a:t>
            </a:r>
            <a:r>
              <a:rPr lang="en-US" sz="3000" dirty="0" err="1"/>
              <a:t>dievaluasi</a:t>
            </a:r>
            <a:endParaRPr lang="en-US" sz="3000" dirty="0"/>
          </a:p>
          <a:p>
            <a:r>
              <a:rPr lang="en-US" sz="3200" dirty="0"/>
              <a:t>Relevant and valid data</a:t>
            </a:r>
          </a:p>
          <a:p>
            <a:pPr lvl="1"/>
            <a:r>
              <a:rPr lang="en-US" sz="3000" dirty="0" err="1"/>
              <a:t>Didukung</a:t>
            </a:r>
            <a:r>
              <a:rPr lang="en-US" sz="3000" dirty="0"/>
              <a:t> oleh </a:t>
            </a:r>
            <a:r>
              <a:rPr lang="en-US" sz="3000" dirty="0" err="1"/>
              <a:t>sistem</a:t>
            </a:r>
            <a:r>
              <a:rPr lang="en-US" sz="3000" dirty="0"/>
              <a:t> </a:t>
            </a:r>
            <a:r>
              <a:rPr lang="en-US" sz="3000" dirty="0" err="1"/>
              <a:t>informasi</a:t>
            </a:r>
            <a:r>
              <a:rPr lang="en-US" sz="3000" dirty="0"/>
              <a:t> </a:t>
            </a:r>
            <a:r>
              <a:rPr lang="en-US" sz="3000" dirty="0" err="1"/>
              <a:t>yg</a:t>
            </a:r>
            <a:r>
              <a:rPr lang="en-US" sz="3000" dirty="0"/>
              <a:t> </a:t>
            </a:r>
            <a:r>
              <a:rPr lang="en-US" sz="3000" dirty="0" err="1"/>
              <a:t>handal</a:t>
            </a:r>
            <a:endParaRPr lang="en-US" sz="3000" dirty="0"/>
          </a:p>
          <a:p>
            <a:r>
              <a:rPr lang="en-US" sz="3200" dirty="0"/>
              <a:t>Depth of analysis</a:t>
            </a:r>
          </a:p>
          <a:p>
            <a:pPr lvl="1"/>
            <a:r>
              <a:rPr lang="en-US" sz="3000" dirty="0" err="1"/>
              <a:t>Adanya</a:t>
            </a:r>
            <a:r>
              <a:rPr lang="en-US" sz="3000" dirty="0"/>
              <a:t> </a:t>
            </a:r>
            <a:r>
              <a:rPr lang="en-US" sz="3000" dirty="0" err="1"/>
              <a:t>analisis</a:t>
            </a:r>
            <a:r>
              <a:rPr lang="en-US" sz="3000" dirty="0"/>
              <a:t> yang </a:t>
            </a:r>
            <a:r>
              <a:rPr lang="en-US" sz="3000" dirty="0" err="1"/>
              <a:t>mendalam</a:t>
            </a:r>
            <a:endParaRPr lang="en-US" sz="3000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74F4FB94-0E58-4B97-A56F-3896583CC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58345"/>
            <a:ext cx="8610600" cy="1293028"/>
          </a:xfrm>
        </p:spPr>
        <p:txBody>
          <a:bodyPr/>
          <a:lstStyle/>
          <a:p>
            <a:r>
              <a:rPr lang="en-US" dirty="0" err="1"/>
              <a:t>Ciri-ciri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yang </a:t>
            </a:r>
            <a:r>
              <a:rPr lang="en-US" dirty="0" err="1"/>
              <a:t>baik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77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472" y="1417141"/>
            <a:ext cx="10221087" cy="480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2F0C1D-0CBE-4BC1-8EBB-5ACA6CB28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 Instrument APS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1194DF47-C2A4-4E0C-B6B7-46F3CFFF098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77863" y="2075745"/>
          <a:ext cx="859631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078">
                  <a:extLst>
                    <a:ext uri="{9D8B030D-6E8A-4147-A177-3AD203B41FA5}">
                      <a16:colId xmlns="" xmlns:a16="http://schemas.microsoft.com/office/drawing/2014/main" val="1900002250"/>
                    </a:ext>
                  </a:extLst>
                </a:gridCol>
                <a:gridCol w="2149078">
                  <a:extLst>
                    <a:ext uri="{9D8B030D-6E8A-4147-A177-3AD203B41FA5}">
                      <a16:colId xmlns="" xmlns:a16="http://schemas.microsoft.com/office/drawing/2014/main" val="2744994956"/>
                    </a:ext>
                  </a:extLst>
                </a:gridCol>
                <a:gridCol w="2149078">
                  <a:extLst>
                    <a:ext uri="{9D8B030D-6E8A-4147-A177-3AD203B41FA5}">
                      <a16:colId xmlns="" xmlns:a16="http://schemas.microsoft.com/office/drawing/2014/main" val="986458595"/>
                    </a:ext>
                  </a:extLst>
                </a:gridCol>
                <a:gridCol w="2149078">
                  <a:extLst>
                    <a:ext uri="{9D8B030D-6E8A-4147-A177-3AD203B41FA5}">
                      <a16:colId xmlns="" xmlns:a16="http://schemas.microsoft.com/office/drawing/2014/main" val="7654046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F-2-F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Online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18440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Akademik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366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Sarajana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98131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Magister/</a:t>
                      </a:r>
                      <a:r>
                        <a:rPr lang="en-US" dirty="0" err="1"/>
                        <a:t>Mtrap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1522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Doktor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Dtrap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35596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Vokasi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177254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Diploma I dan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2509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Diploma III dan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10918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Profesi</a:t>
                      </a:r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12551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Profesi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3661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Spesialis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0054868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DA04D87-9690-4D0C-95D8-29586209EA7B}"/>
              </a:ext>
            </a:extLst>
          </p:cNvPr>
          <p:cNvSpPr txBox="1"/>
          <p:nvPr/>
        </p:nvSpPr>
        <p:spPr>
          <a:xfrm>
            <a:off x="1150069" y="6325386"/>
            <a:ext cx="6836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instrument </a:t>
            </a:r>
            <a:r>
              <a:rPr lang="en-US" dirty="0" err="1"/>
              <a:t>tersendiri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057400" y="1524000"/>
            <a:ext cx="7772400" cy="7318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d-ID" dirty="0">
                <a:solidFill>
                  <a:schemeClr val="tx1"/>
                </a:solidFill>
              </a:rPr>
              <a:t>Status APT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09800" y="2362200"/>
          <a:ext cx="79248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21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41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>
                          <a:solidFill>
                            <a:schemeClr val="tx1"/>
                          </a:solidFill>
                        </a:rPr>
                        <a:t>No.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>
                          <a:solidFill>
                            <a:schemeClr val="tx1"/>
                          </a:solidFill>
                        </a:rPr>
                        <a:t>Rentang Skor AIPT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>
                          <a:solidFill>
                            <a:schemeClr val="tx1"/>
                          </a:solidFill>
                        </a:rPr>
                        <a:t>Status APT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Skor ≥ 36</a:t>
                      </a:r>
                      <a:r>
                        <a:rPr lang="en-US" sz="2800" dirty="0"/>
                        <a:t>1 *</a:t>
                      </a:r>
                      <a:endParaRPr lang="id-ID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Unggul</a:t>
                      </a:r>
                      <a:endParaRPr lang="id-ID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300 </a:t>
                      </a:r>
                      <a:r>
                        <a:rPr lang="id-ID" sz="2800" baseline="0" dirty="0"/>
                        <a:t> &lt; </a:t>
                      </a:r>
                      <a:r>
                        <a:rPr lang="id-ID" sz="2800" dirty="0"/>
                        <a:t>Skor  ≤ 360</a:t>
                      </a:r>
                      <a:r>
                        <a:rPr lang="en-US" sz="2800" dirty="0"/>
                        <a:t> *</a:t>
                      </a:r>
                      <a:endParaRPr lang="id-ID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B</a:t>
                      </a:r>
                      <a:r>
                        <a:rPr lang="en-US" sz="2800" dirty="0" err="1"/>
                        <a:t>aik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Sekali</a:t>
                      </a:r>
                      <a:endParaRPr lang="id-ID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800" dirty="0"/>
                        <a:t>200 ≤ Skor ≤ 300</a:t>
                      </a:r>
                      <a:r>
                        <a:rPr lang="en-US" sz="2800" dirty="0"/>
                        <a:t> *</a:t>
                      </a:r>
                      <a:endParaRPr lang="id-ID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Baik</a:t>
                      </a:r>
                      <a:endParaRPr lang="id-ID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Skor &lt; 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Tidak Terakreditasi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/>
              <a:t>gieks_sugiyono@hotmail.com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1FFBD-88BA-4736-B8F0-F94A577AAB9B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  <p:sp>
        <p:nvSpPr>
          <p:cNvPr id="2" name="TextBox 1"/>
          <p:cNvSpPr txBox="1"/>
          <p:nvPr/>
        </p:nvSpPr>
        <p:spPr>
          <a:xfrm>
            <a:off x="1905000" y="1164441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Book Antiqua" panose="02040602050305030304" pitchFamily="18" charset="0"/>
              </a:rPr>
              <a:t>Skoring</a:t>
            </a:r>
            <a:r>
              <a:rPr lang="en-US" sz="2400" dirty="0">
                <a:latin typeface="Book Antiqua" panose="02040602050305030304" pitchFamily="18" charset="0"/>
              </a:rPr>
              <a:t> : 0 - 4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3048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anose="02040602050305030304" pitchFamily="18" charset="0"/>
              </a:rPr>
              <a:t>SKORING DAN STATUS</a:t>
            </a:r>
          </a:p>
        </p:txBody>
      </p:sp>
    </p:spTree>
    <p:extLst>
      <p:ext uri="{BB962C8B-B14F-4D97-AF65-F5344CB8AC3E}">
        <p14:creationId xmlns:p14="http://schemas.microsoft.com/office/powerpoint/2010/main" val="28400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3D38E0-23B7-4A60-9CDE-43DBD2D0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0CB650-F3F5-433C-B737-E240AF605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2189"/>
            <a:ext cx="8596668" cy="43991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APS –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/>
              <a:t>1 April </a:t>
            </a:r>
            <a:r>
              <a:rPr lang="en-US" sz="2400" dirty="0" smtClean="0"/>
              <a:t>2019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instrument </a:t>
            </a:r>
            <a:r>
              <a:rPr lang="en-US" sz="2400" dirty="0" err="1" smtClean="0"/>
              <a:t>baru</a:t>
            </a:r>
            <a:endParaRPr lang="en-US" sz="2400" dirty="0"/>
          </a:p>
          <a:p>
            <a:pPr lvl="1"/>
            <a:r>
              <a:rPr lang="en-US" sz="2000" dirty="0" err="1"/>
              <a:t>Pelatihan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PT </a:t>
            </a:r>
            <a:r>
              <a:rPr lang="en-US" sz="2000" dirty="0" err="1"/>
              <a:t>mulai</a:t>
            </a:r>
            <a:r>
              <a:rPr lang="en-US" sz="2000" dirty="0"/>
              <a:t> November </a:t>
            </a:r>
            <a:r>
              <a:rPr lang="en-US" sz="2000" dirty="0" smtClean="0"/>
              <a:t>2018</a:t>
            </a:r>
          </a:p>
          <a:p>
            <a:pPr lvl="1"/>
            <a:r>
              <a:rPr lang="en-US" sz="2000" dirty="0" err="1" smtClean="0"/>
              <a:t>Transisi</a:t>
            </a:r>
            <a:r>
              <a:rPr lang="en-US" sz="2000" dirty="0" smtClean="0"/>
              <a:t> – Submit, </a:t>
            </a:r>
            <a:r>
              <a:rPr lang="en-US" sz="2000" dirty="0" err="1" smtClean="0"/>
              <a:t>Revisi</a:t>
            </a:r>
            <a:r>
              <a:rPr lang="en-US" sz="2000" dirty="0" smtClean="0"/>
              <a:t>, </a:t>
            </a:r>
            <a:r>
              <a:rPr lang="en-US" sz="2000" dirty="0" err="1" smtClean="0"/>
              <a:t>Terima</a:t>
            </a:r>
            <a:endParaRPr lang="en-US" sz="2000" dirty="0"/>
          </a:p>
          <a:p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penyampaian</a:t>
            </a:r>
            <a:r>
              <a:rPr lang="en-US" sz="2400" dirty="0"/>
              <a:t> </a:t>
            </a:r>
            <a:r>
              <a:rPr lang="en-US" sz="2400" dirty="0" err="1"/>
              <a:t>usulan</a:t>
            </a:r>
            <a:r>
              <a:rPr lang="en-US" sz="2400" dirty="0"/>
              <a:t> </a:t>
            </a:r>
            <a:r>
              <a:rPr lang="en-US" sz="2400" dirty="0" err="1"/>
              <a:t>akreditasi</a:t>
            </a:r>
            <a:r>
              <a:rPr lang="en-US" sz="2400" dirty="0"/>
              <a:t> </a:t>
            </a:r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SAPTO</a:t>
            </a:r>
          </a:p>
          <a:p>
            <a:pPr lvl="1"/>
            <a:r>
              <a:rPr lang="en-US" sz="2200" dirty="0"/>
              <a:t>Cara </a:t>
            </a:r>
            <a:r>
              <a:rPr lang="en-US" sz="2200" dirty="0" err="1"/>
              <a:t>unggah</a:t>
            </a:r>
            <a:r>
              <a:rPr lang="en-US" sz="2200" dirty="0"/>
              <a:t> di </a:t>
            </a:r>
            <a:r>
              <a:rPr lang="en-US" sz="2200" dirty="0" err="1"/>
              <a:t>sapto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200" dirty="0" err="1"/>
              <a:t>perubahan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193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Transisi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id-ID" dirty="0"/>
              <a:t>Bagi usulan akreditasi yang pada saat edaran ini dikeluarkan masih dalam status </a:t>
            </a:r>
            <a:r>
              <a:rPr lang="id-ID" b="1" dirty="0"/>
              <a:t>"periksa dokumen"</a:t>
            </a:r>
            <a:r>
              <a:rPr lang="id-ID" dirty="0"/>
              <a:t>, maka Perguruan Tinggi diberi waktu paling lama dua bulan sejak </a:t>
            </a:r>
            <a:r>
              <a:rPr lang="en-US" dirty="0" err="1"/>
              <a:t>tanggal</a:t>
            </a:r>
            <a:r>
              <a:rPr lang="en-US" dirty="0"/>
              <a:t> status “</a:t>
            </a:r>
            <a:r>
              <a:rPr lang="id-ID" b="1" dirty="0"/>
              <a:t>notifikasi revisi</a:t>
            </a:r>
            <a:r>
              <a:rPr lang="en-US" b="1" dirty="0"/>
              <a:t>”</a:t>
            </a:r>
            <a:r>
              <a:rPr lang="en-US" dirty="0"/>
              <a:t> </a:t>
            </a:r>
            <a:r>
              <a:rPr lang="id-ID" dirty="0"/>
              <a:t>untuk melengkapi kekurangan/revisi usulan hingga status dinyatakan “</a:t>
            </a:r>
            <a:r>
              <a:rPr lang="id-ID" b="1" dirty="0"/>
              <a:t>diterima</a:t>
            </a:r>
            <a:r>
              <a:rPr lang="id-ID" dirty="0"/>
              <a:t>”.</a:t>
            </a:r>
            <a:endParaRPr lang="en-US" dirty="0"/>
          </a:p>
          <a:p>
            <a:pPr lvl="0"/>
            <a:r>
              <a:rPr lang="id-ID" dirty="0"/>
              <a:t>Untuk usulan akreditasi yang pada saat edaran ini dikeluarkan  masih dalam status </a:t>
            </a:r>
            <a:r>
              <a:rPr lang="id-ID" b="1" dirty="0"/>
              <a:t>"</a:t>
            </a:r>
            <a:r>
              <a:rPr lang="en-US" b="1" dirty="0" err="1"/>
              <a:t>notifikasi</a:t>
            </a:r>
            <a:r>
              <a:rPr lang="en-US" b="1" dirty="0"/>
              <a:t> </a:t>
            </a:r>
            <a:r>
              <a:rPr lang="id-ID" b="1" dirty="0"/>
              <a:t>revisi"</a:t>
            </a:r>
            <a:r>
              <a:rPr lang="id-ID" dirty="0"/>
              <a:t>, Perguruan Tinggi diberi waktu paling lama dua bulan untuk menyelesaikan revisi sampai dengan status diterima terhitung sejak tanggal edaran ini.</a:t>
            </a:r>
            <a:endParaRPr lang="en-US" dirty="0"/>
          </a:p>
          <a:p>
            <a:pPr lvl="0"/>
            <a:r>
              <a:rPr lang="id-ID" dirty="0"/>
              <a:t>Usulan yang disampaikan hingga tanggal 28 Februari 2019 akan diproses berdasarkan urutan tanggal dinyatakan </a:t>
            </a:r>
            <a:r>
              <a:rPr lang="id-ID" b="1" dirty="0"/>
              <a:t>“diterima”</a:t>
            </a:r>
            <a:r>
              <a:rPr lang="id-ID" dirty="0"/>
              <a:t>. </a:t>
            </a:r>
            <a:r>
              <a:rPr lang="en-US" dirty="0" err="1"/>
              <a:t>Selebihnya</a:t>
            </a:r>
            <a:r>
              <a:rPr lang="en-US" dirty="0"/>
              <a:t> </a:t>
            </a:r>
            <a:r>
              <a:rPr lang="id-ID" dirty="0"/>
              <a:t>usulan akan diproses sesuai</a:t>
            </a:r>
            <a:r>
              <a:rPr lang="en-US" dirty="0"/>
              <a:t> </a:t>
            </a:r>
            <a:r>
              <a:rPr lang="en-US" dirty="0" err="1"/>
              <a:t>ketersediaan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id-ID" dirty="0"/>
              <a:t> dengan prioritas sebagai berikut: </a:t>
            </a:r>
            <a:endParaRPr lang="en-US" dirty="0"/>
          </a:p>
          <a:p>
            <a:pPr lvl="1"/>
            <a:r>
              <a:rPr lang="id-ID" dirty="0"/>
              <a:t>Usulan akreditasi pertama </a:t>
            </a:r>
            <a:endParaRPr lang="en-US" dirty="0"/>
          </a:p>
          <a:p>
            <a:pPr lvl="1"/>
            <a:r>
              <a:rPr lang="id-ID" dirty="0"/>
              <a:t>Usulan akreditasi program studi yang </a:t>
            </a:r>
            <a:r>
              <a:rPr lang="en-US" dirty="0"/>
              <a:t>status </a:t>
            </a:r>
            <a:r>
              <a:rPr lang="en-US" dirty="0" err="1"/>
              <a:t>akreditasinya</a:t>
            </a:r>
            <a:r>
              <a:rPr lang="en-US" dirty="0"/>
              <a:t> </a:t>
            </a:r>
            <a:r>
              <a:rPr lang="id-ID" b="1" dirty="0"/>
              <a:t>sudah kadaluarsa</a:t>
            </a:r>
            <a:r>
              <a:rPr lang="id-ID" dirty="0"/>
              <a:t> </a:t>
            </a:r>
            <a:endParaRPr lang="en-US" dirty="0"/>
          </a:p>
          <a:p>
            <a:pPr lvl="1"/>
            <a:r>
              <a:rPr lang="id-ID" dirty="0"/>
              <a:t>Usulan akreditasi program studi </a:t>
            </a:r>
            <a:r>
              <a:rPr lang="en-US" dirty="0"/>
              <a:t>yang </a:t>
            </a:r>
            <a:r>
              <a:rPr lang="en-US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berakhir</a:t>
            </a:r>
            <a:r>
              <a:rPr lang="en-US" b="1" dirty="0"/>
              <a:t> </a:t>
            </a:r>
            <a:r>
              <a:rPr lang="id-ID" b="1" dirty="0"/>
              <a:t>di tahun 2019</a:t>
            </a:r>
            <a:r>
              <a:rPr lang="en-US" b="1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02C722-433A-457D-8F0E-93D59B255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8139"/>
          </a:xfrm>
        </p:spPr>
        <p:txBody>
          <a:bodyPr/>
          <a:lstStyle/>
          <a:p>
            <a:r>
              <a:rPr lang="en-US" dirty="0"/>
              <a:t>Epilogue</a:t>
            </a:r>
          </a:p>
        </p:txBody>
      </p:sp>
      <p:pic>
        <p:nvPicPr>
          <p:cNvPr id="2050" name="Picture 2" descr="Image result for Quote on quality">
            <a:extLst>
              <a:ext uri="{FF2B5EF4-FFF2-40B4-BE49-F238E27FC236}">
                <a16:creationId xmlns="" xmlns:a16="http://schemas.microsoft.com/office/drawing/2014/main" id="{9BF0B311-CB46-43E4-9BED-B166F9841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96" y="1671638"/>
            <a:ext cx="7869879" cy="455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3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BFF52F-2F23-46C3-9242-B136765E0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Presentasi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EE59FE-3B35-4F1C-B229-10D7F6BDA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Pengantar</a:t>
            </a:r>
            <a:endParaRPr lang="en-US" sz="3200" dirty="0"/>
          </a:p>
          <a:p>
            <a:r>
              <a:rPr lang="en-US" sz="3200" dirty="0"/>
              <a:t>Instrument </a:t>
            </a:r>
            <a:r>
              <a:rPr lang="en-US" sz="3200" dirty="0" err="1" smtClean="0"/>
              <a:t>Akreditasi</a:t>
            </a:r>
            <a:r>
              <a:rPr lang="en-US" sz="3200" dirty="0" smtClean="0"/>
              <a:t> PS </a:t>
            </a:r>
            <a:r>
              <a:rPr lang="en-US" sz="3200" dirty="0"/>
              <a:t>2018</a:t>
            </a:r>
          </a:p>
          <a:p>
            <a:r>
              <a:rPr lang="en-US" sz="3200" dirty="0" err="1"/>
              <a:t>Teknis</a:t>
            </a:r>
            <a:r>
              <a:rPr lang="en-US" sz="3200" dirty="0"/>
              <a:t> </a:t>
            </a:r>
            <a:r>
              <a:rPr lang="en-US" sz="3200" dirty="0" err="1"/>
              <a:t>penyusunan</a:t>
            </a:r>
            <a:r>
              <a:rPr lang="en-US" sz="3200" dirty="0"/>
              <a:t> </a:t>
            </a:r>
            <a:r>
              <a:rPr lang="en-US" sz="3200" dirty="0" err="1"/>
              <a:t>usulan</a:t>
            </a:r>
            <a:r>
              <a:rPr lang="en-US" sz="3200" dirty="0"/>
              <a:t> </a:t>
            </a:r>
            <a:r>
              <a:rPr lang="en-US" sz="3200" dirty="0" err="1"/>
              <a:t>akreditasi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instrument </a:t>
            </a:r>
            <a:r>
              <a:rPr lang="en-US" sz="3200" dirty="0" err="1"/>
              <a:t>baru</a:t>
            </a:r>
            <a:endParaRPr lang="en-US" sz="3200" dirty="0"/>
          </a:p>
          <a:p>
            <a:r>
              <a:rPr lang="en-US" sz="3200" dirty="0" err="1" smtClean="0"/>
              <a:t>Implementasi</a:t>
            </a:r>
            <a:r>
              <a:rPr lang="en-US" sz="3200" dirty="0" smtClean="0"/>
              <a:t> </a:t>
            </a:r>
            <a:r>
              <a:rPr lang="en-US" sz="3200" dirty="0"/>
              <a:t>Instrument</a:t>
            </a:r>
          </a:p>
          <a:p>
            <a:r>
              <a:rPr lang="en-US" sz="3200" dirty="0" smtClean="0"/>
              <a:t>Lain-lain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721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Perubahan</a:t>
            </a:r>
            <a:r>
              <a:rPr lang="en-US" dirty="0" smtClean="0"/>
              <a:t> di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– </a:t>
            </a:r>
            <a:r>
              <a:rPr lang="en-US" dirty="0" err="1" smtClean="0"/>
              <a:t>Industri</a:t>
            </a:r>
            <a:r>
              <a:rPr lang="en-US" dirty="0" smtClean="0"/>
              <a:t> 4.0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774" y="1905000"/>
            <a:ext cx="10363826" cy="41300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err="1" smtClean="0"/>
              <a:t>Dunia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berubah</a:t>
            </a:r>
            <a:endParaRPr lang="en-US" sz="2400" dirty="0" smtClean="0"/>
          </a:p>
          <a:p>
            <a:pPr lvl="1"/>
            <a:r>
              <a:rPr lang="en-US" sz="2200" dirty="0" err="1" smtClean="0"/>
              <a:t>Bidang</a:t>
            </a:r>
            <a:r>
              <a:rPr lang="en-US" sz="2200" dirty="0" smtClean="0"/>
              <a:t> </a:t>
            </a:r>
            <a:r>
              <a:rPr lang="en-US" sz="2200" dirty="0" err="1" smtClean="0"/>
              <a:t>pekerjaan</a:t>
            </a:r>
            <a:r>
              <a:rPr lang="en-US" sz="2200" dirty="0" smtClean="0"/>
              <a:t>: </a:t>
            </a:r>
            <a:r>
              <a:rPr lang="en-US" sz="2200" dirty="0" err="1" smtClean="0"/>
              <a:t>hilang</a:t>
            </a:r>
            <a:r>
              <a:rPr lang="en-US" sz="2200" dirty="0" smtClean="0"/>
              <a:t>, </a:t>
            </a:r>
            <a:r>
              <a:rPr lang="en-US" sz="2200" dirty="0" err="1" smtClean="0"/>
              <a:t>baru</a:t>
            </a:r>
            <a:r>
              <a:rPr lang="en-US" sz="2200" dirty="0" smtClean="0"/>
              <a:t>, </a:t>
            </a:r>
            <a:r>
              <a:rPr lang="en-US" sz="2200" dirty="0" err="1" smtClean="0"/>
              <a:t>sama</a:t>
            </a:r>
            <a:r>
              <a:rPr lang="en-US" sz="2200" dirty="0" smtClean="0"/>
              <a:t> </a:t>
            </a:r>
            <a:r>
              <a:rPr lang="en-US" sz="2200" dirty="0" err="1" smtClean="0"/>
              <a:t>tapi</a:t>
            </a:r>
            <a:r>
              <a:rPr lang="en-US" sz="2200" dirty="0" smtClean="0"/>
              <a:t> </a:t>
            </a:r>
            <a:r>
              <a:rPr lang="en-US" sz="2200" dirty="0" err="1" smtClean="0"/>
              <a:t>berubah</a:t>
            </a:r>
            <a:endParaRPr lang="en-US" sz="2200" dirty="0" smtClean="0"/>
          </a:p>
          <a:p>
            <a:r>
              <a:rPr lang="en-US" sz="2400" dirty="0" err="1" smtClean="0"/>
              <a:t>Membutuhkan</a:t>
            </a:r>
            <a:r>
              <a:rPr lang="en-US" sz="2400" dirty="0" smtClean="0"/>
              <a:t> </a:t>
            </a:r>
            <a:r>
              <a:rPr lang="en-US" sz="2400" dirty="0" err="1" smtClean="0"/>
              <a:t>kompetensi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endParaRPr lang="en-US" sz="2400" dirty="0" smtClean="0"/>
          </a:p>
          <a:p>
            <a:pPr lvl="1"/>
            <a:r>
              <a:rPr lang="en-US" sz="2200" dirty="0" err="1" smtClean="0"/>
              <a:t>Literasi</a:t>
            </a:r>
            <a:r>
              <a:rPr lang="en-US" sz="2200" dirty="0" smtClean="0"/>
              <a:t> data, technology, and human literacy </a:t>
            </a:r>
            <a:r>
              <a:rPr lang="en-US" sz="2200" dirty="0" smtClean="0">
                <a:sym typeface="Wingdings" panose="05000000000000000000" pitchFamily="2" charset="2"/>
              </a:rPr>
              <a:t> robot proof</a:t>
            </a:r>
          </a:p>
          <a:p>
            <a:pPr lvl="1"/>
            <a:r>
              <a:rPr lang="en-US" sz="2200" dirty="0" smtClean="0">
                <a:sym typeface="Wingdings" panose="05000000000000000000" pitchFamily="2" charset="2"/>
              </a:rPr>
              <a:t>Micro credentials, just-in-time model</a:t>
            </a:r>
            <a:endParaRPr lang="en-US" sz="2200" dirty="0"/>
          </a:p>
          <a:p>
            <a:r>
              <a:rPr lang="en-US" sz="2400" dirty="0" err="1" smtClean="0"/>
              <a:t>Tatanan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</a:p>
          <a:p>
            <a:pPr lvl="1"/>
            <a:r>
              <a:rPr lang="en-US" sz="2200" dirty="0" smtClean="0"/>
              <a:t>Social credits, X-on-demand, digital marketplace, etc.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979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ADCF6A-74D3-4619-BF6B-45E88BFDC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Penjaminan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Pendidikan Tinggi di Indonesia – </a:t>
            </a:r>
            <a:r>
              <a:rPr lang="en-US" dirty="0" err="1"/>
              <a:t>Permen</a:t>
            </a:r>
            <a:r>
              <a:rPr lang="en-US" dirty="0"/>
              <a:t> 62/2016</a:t>
            </a:r>
          </a:p>
        </p:txBody>
      </p:sp>
      <p:pic>
        <p:nvPicPr>
          <p:cNvPr id="4" name="Picture 3" descr="A screenshot of a cell phone&#10;&#10;Description generated with high confidence">
            <a:extLst>
              <a:ext uri="{FF2B5EF4-FFF2-40B4-BE49-F238E27FC236}">
                <a16:creationId xmlns="" xmlns:a16="http://schemas.microsoft.com/office/drawing/2014/main" id="{E587AAE3-4EB4-436E-9688-DF4155DB2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350" y="1676400"/>
            <a:ext cx="7537251" cy="494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CB555D3-2BBB-42F7-8A4B-A380ACE83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181050"/>
            <a:ext cx="8911687" cy="62965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Akreditasi</a:t>
            </a:r>
            <a:r>
              <a:rPr lang="en-US" dirty="0"/>
              <a:t> PT </a:t>
            </a:r>
            <a:r>
              <a:rPr lang="en-US" dirty="0" err="1"/>
              <a:t>dan</a:t>
            </a:r>
            <a:r>
              <a:rPr lang="en-US" dirty="0"/>
              <a:t> PS di Indonesia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5D3B76AF-AD79-4DF3-B021-57A8559B459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3257" y="1143297"/>
          <a:ext cx="9411616" cy="24488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9483">
                  <a:extLst>
                    <a:ext uri="{9D8B030D-6E8A-4147-A177-3AD203B41FA5}">
                      <a16:colId xmlns="" xmlns:a16="http://schemas.microsoft.com/office/drawing/2014/main" val="3267634846"/>
                    </a:ext>
                  </a:extLst>
                </a:gridCol>
                <a:gridCol w="13637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15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63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15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663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66338">
                  <a:extLst>
                    <a:ext uri="{9D8B030D-6E8A-4147-A177-3AD203B41FA5}">
                      <a16:colId xmlns="" xmlns:a16="http://schemas.microsoft.com/office/drawing/2014/main" val="179555538"/>
                    </a:ext>
                  </a:extLst>
                </a:gridCol>
                <a:gridCol w="1266338">
                  <a:extLst>
                    <a:ext uri="{9D8B030D-6E8A-4147-A177-3AD203B41FA5}">
                      <a16:colId xmlns="" xmlns:a16="http://schemas.microsoft.com/office/drawing/2014/main" val="3288949351"/>
                    </a:ext>
                  </a:extLst>
                </a:gridCol>
              </a:tblGrid>
              <a:tr h="320040">
                <a:tc rowSpan="6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APT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Peringkat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31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Desember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2016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31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Desember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31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Desember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Jumlah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Persen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Jumlah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Persen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Jumlah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Persen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8405"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 pitchFamily="34" charset="0"/>
                          <a:ea typeface="Times New Roman"/>
                        </a:rPr>
                        <a:t>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 pitchFamily="34" charset="0"/>
                          <a:ea typeface="Times New Roman"/>
                        </a:rPr>
                        <a:t>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531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725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 pitchFamily="34" charset="0"/>
                          <a:ea typeface="Times New Roman"/>
                        </a:rPr>
                        <a:t>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954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1.164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194">
                <a:tc vMerge="1">
                  <a:txBody>
                    <a:bodyPr/>
                    <a:lstStyle/>
                    <a:p>
                      <a:endParaRPr lang="en-US" sz="1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 pitchFamily="34" charset="0"/>
                          <a:ea typeface="Times New Roman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1.549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1.974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2F57B415-FC57-481F-AD06-77E28EDA699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3260" y="3728048"/>
          <a:ext cx="9411617" cy="24488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40">
                  <a:extLst>
                    <a:ext uri="{9D8B030D-6E8A-4147-A177-3AD203B41FA5}">
                      <a16:colId xmlns="" xmlns:a16="http://schemas.microsoft.com/office/drawing/2014/main" val="3575119608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59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42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42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542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54286">
                  <a:extLst>
                    <a:ext uri="{9D8B030D-6E8A-4147-A177-3AD203B41FA5}">
                      <a16:colId xmlns="" xmlns:a16="http://schemas.microsoft.com/office/drawing/2014/main" val="207521712"/>
                    </a:ext>
                  </a:extLst>
                </a:gridCol>
                <a:gridCol w="1254286">
                  <a:extLst>
                    <a:ext uri="{9D8B030D-6E8A-4147-A177-3AD203B41FA5}">
                      <a16:colId xmlns="" xmlns:a16="http://schemas.microsoft.com/office/drawing/2014/main" val="1405460020"/>
                    </a:ext>
                  </a:extLst>
                </a:gridCol>
              </a:tblGrid>
              <a:tr h="320040">
                <a:tc rowSpan="6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APS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Peringkat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31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Desember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2016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31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Desember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31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Desember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Jumlah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Persen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Jumlah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Persen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Jumlah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Persen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8405"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 pitchFamily="34" charset="0"/>
                          <a:ea typeface="Times New Roman"/>
                        </a:rPr>
                        <a:t>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Arabic Typesetting" panose="03020402040406030203" pitchFamily="66" charset="-78"/>
                        </a:rPr>
                        <a:t>2.823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Arabic Typesetting" panose="03020402040406030203" pitchFamily="66" charset="-78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Arabic Typesetting" panose="03020402040406030203" pitchFamily="66" charset="-78"/>
                        </a:rPr>
                        <a:t>3.471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Arabic Typesetting" panose="03020402040406030203" pitchFamily="66" charset="-78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 pitchFamily="34" charset="0"/>
                          <a:ea typeface="Times New Roman"/>
                        </a:rPr>
                        <a:t>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Arabic Typesetting" panose="03020402040406030203" pitchFamily="66" charset="-78"/>
                        </a:rPr>
                        <a:t>10.323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Arabic Typesetting" panose="03020402040406030203" pitchFamily="66" charset="-78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Arabic Typesetting" panose="03020402040406030203" pitchFamily="66" charset="-78"/>
                        </a:rPr>
                        <a:t>11.107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Arabic Typesetting" panose="03020402040406030203" pitchFamily="66" charset="-78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 pitchFamily="34" charset="0"/>
                          <a:ea typeface="Times New Roman"/>
                        </a:rPr>
                        <a:t>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7.849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Arabic Typesetting" panose="03020402040406030203" pitchFamily="66" charset="-78"/>
                        </a:rPr>
                        <a:t>6.171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Arabic Typesetting" panose="03020402040406030203" pitchFamily="66" charset="-78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Arabic Typesetting" panose="03020402040406030203" pitchFamily="66" charset="-78"/>
                        </a:rPr>
                        <a:t>5.273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Arabic Typesetting" panose="03020402040406030203" pitchFamily="66" charset="-78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194">
                <a:tc vMerge="1">
                  <a:txBody>
                    <a:bodyPr/>
                    <a:lstStyle/>
                    <a:p>
                      <a:endParaRPr lang="en-US" sz="1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 pitchFamily="34" charset="0"/>
                          <a:ea typeface="Times New Roman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19.093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Arabic Typesetting" panose="03020402040406030203" pitchFamily="66" charset="-78"/>
                        </a:rPr>
                        <a:t>19.317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Arabic Typesetting" panose="03020402040406030203" pitchFamily="66" charset="-78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Arabic Typesetting" panose="03020402040406030203" pitchFamily="66" charset="-78"/>
                        </a:rPr>
                        <a:t>19.851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cs typeface="Arabic Typesetting" panose="03020402040406030203" pitchFamily="66" charset="-78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7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28187" y="274972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Berlin Sans FB Demi" panose="020E0802020502020306" pitchFamily="34" charset="0"/>
              </a:rPr>
              <a:t>APT-28 Feb 2019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70019" y="1105969"/>
          <a:ext cx="11026243" cy="4586624"/>
        </p:xfrm>
        <a:graphic>
          <a:graphicData uri="http://schemas.openxmlformats.org/drawingml/2006/table">
            <a:tbl>
              <a:tblPr/>
              <a:tblGrid>
                <a:gridCol w="3409772"/>
                <a:gridCol w="1424197"/>
                <a:gridCol w="1917607"/>
                <a:gridCol w="1917607"/>
                <a:gridCol w="2357060"/>
              </a:tblGrid>
              <a:tr h="655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BENTUK PT</a:t>
                      </a:r>
                    </a:p>
                  </a:txBody>
                  <a:tcPr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55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Akademi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600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223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297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5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Institut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600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5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Politeknik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600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134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5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Sekolah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Tinggi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600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289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734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1028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5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Universitas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600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237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127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431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5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Total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600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737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1180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2003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5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8797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Berlin Sans FB Demi" panose="020E0802020502020306" pitchFamily="34" charset="0"/>
              </a:rPr>
              <a:t>APS-28 Feb 2019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35432" y="1502333"/>
          <a:ext cx="10987310" cy="4788372"/>
        </p:xfrm>
        <a:graphic>
          <a:graphicData uri="http://schemas.openxmlformats.org/drawingml/2006/table">
            <a:tbl>
              <a:tblPr/>
              <a:tblGrid>
                <a:gridCol w="2405045"/>
                <a:gridCol w="768485"/>
                <a:gridCol w="732743"/>
                <a:gridCol w="815008"/>
                <a:gridCol w="1107900"/>
                <a:gridCol w="886098"/>
                <a:gridCol w="1139017"/>
                <a:gridCol w="1044338"/>
                <a:gridCol w="1044338"/>
                <a:gridCol w="1044338"/>
              </a:tblGrid>
              <a:tr h="499504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BENTUK PT</a:t>
                      </a:r>
                    </a:p>
                  </a:txBody>
                  <a:tcPr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BAN-PT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LAMPTKES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Total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65829">
                <a:tc v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Akademi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600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244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301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566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256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243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499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Institut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600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799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361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1565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1593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Politeknik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600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592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260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955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274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330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1285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6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Sekolah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Tinggi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600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1782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1905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3794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619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207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828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4622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Universitas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600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2394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5965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1752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10111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485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973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11084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Akademi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Komunitas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600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95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600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3030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9382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4581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16993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1651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583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2658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19651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4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Akreditasi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Undang-undang</a:t>
            </a:r>
            <a:r>
              <a:rPr lang="en-US" sz="2800" dirty="0" smtClean="0"/>
              <a:t> No 12/2012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 err="1" smtClean="0"/>
              <a:t>Pendidikan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endParaRPr lang="en-US" sz="2800" dirty="0" smtClean="0"/>
          </a:p>
          <a:p>
            <a:pPr lvl="1"/>
            <a:r>
              <a:rPr lang="en-US" sz="2600" dirty="0" smtClean="0"/>
              <a:t>APT </a:t>
            </a:r>
            <a:r>
              <a:rPr lang="en-US" sz="2600" dirty="0" err="1" smtClean="0"/>
              <a:t>dan</a:t>
            </a:r>
            <a:r>
              <a:rPr lang="en-US" sz="2600" dirty="0" smtClean="0"/>
              <a:t> APS </a:t>
            </a:r>
            <a:r>
              <a:rPr lang="en-US" sz="2600" dirty="0" err="1" smtClean="0"/>
              <a:t>wajib</a:t>
            </a:r>
            <a:endParaRPr lang="en-US" sz="2600" dirty="0" smtClean="0"/>
          </a:p>
          <a:p>
            <a:r>
              <a:rPr lang="en-US" sz="2800" dirty="0" err="1" smtClean="0"/>
              <a:t>Peraturan</a:t>
            </a:r>
            <a:r>
              <a:rPr lang="en-US" sz="2800" dirty="0" smtClean="0"/>
              <a:t> </a:t>
            </a:r>
            <a:r>
              <a:rPr lang="en-US" sz="2800" dirty="0" err="1" smtClean="0"/>
              <a:t>Pemerintah</a:t>
            </a:r>
            <a:r>
              <a:rPr lang="en-US" sz="2800" dirty="0" smtClean="0"/>
              <a:t> no 32/2016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 err="1" smtClean="0"/>
              <a:t>Akreditasi</a:t>
            </a:r>
            <a:endParaRPr lang="en-US" sz="2800" dirty="0"/>
          </a:p>
          <a:p>
            <a:pPr lvl="1"/>
            <a:r>
              <a:rPr lang="en-US" sz="2600" dirty="0" smtClean="0"/>
              <a:t>PT </a:t>
            </a:r>
            <a:r>
              <a:rPr lang="en-US" sz="2600" dirty="0" err="1" smtClean="0"/>
              <a:t>wajib</a:t>
            </a:r>
            <a:r>
              <a:rPr lang="en-US" sz="2600" dirty="0" smtClean="0"/>
              <a:t> </a:t>
            </a:r>
            <a:r>
              <a:rPr lang="en-US" sz="2600" dirty="0" err="1" smtClean="0"/>
              <a:t>mengajukan</a:t>
            </a:r>
            <a:r>
              <a:rPr lang="en-US" sz="2600" dirty="0" smtClean="0"/>
              <a:t> re-</a:t>
            </a:r>
            <a:r>
              <a:rPr lang="en-US" sz="2600" dirty="0" err="1" smtClean="0"/>
              <a:t>akreditasi</a:t>
            </a:r>
            <a:r>
              <a:rPr lang="en-US" sz="2600" dirty="0" smtClean="0"/>
              <a:t> 6 </a:t>
            </a:r>
            <a:r>
              <a:rPr lang="en-US" sz="2600" dirty="0" err="1" smtClean="0"/>
              <a:t>bulan</a:t>
            </a:r>
            <a:r>
              <a:rPr lang="en-US" sz="2600" dirty="0" smtClean="0"/>
              <a:t> </a:t>
            </a:r>
            <a:r>
              <a:rPr lang="en-US" sz="2600" dirty="0" err="1" smtClean="0"/>
              <a:t>sebelum</a:t>
            </a:r>
            <a:r>
              <a:rPr lang="en-US" sz="2600" dirty="0" smtClean="0"/>
              <a:t> status </a:t>
            </a:r>
            <a:r>
              <a:rPr lang="en-US" sz="2600" dirty="0" err="1" smtClean="0"/>
              <a:t>akreditasi</a:t>
            </a:r>
            <a:r>
              <a:rPr lang="en-US" sz="2600" dirty="0" smtClean="0"/>
              <a:t> </a:t>
            </a:r>
            <a:r>
              <a:rPr lang="en-US" sz="2600" dirty="0" err="1" smtClean="0"/>
              <a:t>berakhir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3394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31191</TotalTime>
  <Words>998</Words>
  <Application>Microsoft Office PowerPoint</Application>
  <PresentationFormat>Widescreen</PresentationFormat>
  <Paragraphs>379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Adobe Garamond Pro</vt:lpstr>
      <vt:lpstr>Arabic Typesetting</vt:lpstr>
      <vt:lpstr>Arial</vt:lpstr>
      <vt:lpstr>Arial Rounded MT Bold</vt:lpstr>
      <vt:lpstr>Berlin Sans FB Demi</vt:lpstr>
      <vt:lpstr>Book Antiqua</vt:lpstr>
      <vt:lpstr>Bookman Old Style</vt:lpstr>
      <vt:lpstr>Calibri</vt:lpstr>
      <vt:lpstr>Times New Roman</vt:lpstr>
      <vt:lpstr>Trebuchet MS</vt:lpstr>
      <vt:lpstr>Wingdings</vt:lpstr>
      <vt:lpstr>Wingdings 3</vt:lpstr>
      <vt:lpstr>Facet</vt:lpstr>
      <vt:lpstr>Instrument Akreditasi PS 2018</vt:lpstr>
      <vt:lpstr>PowerPoint Presentation</vt:lpstr>
      <vt:lpstr>Materi Presentasi</vt:lpstr>
      <vt:lpstr>Perubahan di sekitar kita – Industri 4.0</vt:lpstr>
      <vt:lpstr>Sistem Penjaminan Mutu Pendidikan Tinggi di Indonesia – Permen 62/2016</vt:lpstr>
      <vt:lpstr>Akreditasi PT dan PS di Indonesia</vt:lpstr>
      <vt:lpstr>PowerPoint Presentation</vt:lpstr>
      <vt:lpstr>PowerPoint Presentation</vt:lpstr>
      <vt:lpstr>Kewajiban Akreditasi</vt:lpstr>
      <vt:lpstr>Waktu Proses di Sapto 2018</vt:lpstr>
      <vt:lpstr>Instrument Baru – Paradigma Baru</vt:lpstr>
      <vt:lpstr>Instrumen Akreditasi 2018</vt:lpstr>
      <vt:lpstr>PowerPoint Presentation</vt:lpstr>
      <vt:lpstr>Kriteria</vt:lpstr>
      <vt:lpstr>PowerPoint Presentation</vt:lpstr>
      <vt:lpstr>LKPS</vt:lpstr>
      <vt:lpstr>Laporan Evaluasi Diri – UPPS ttg Prodi</vt:lpstr>
      <vt:lpstr>Evaluasi Diri</vt:lpstr>
      <vt:lpstr>Ciri-ciri evaluasi diri yang baik</vt:lpstr>
      <vt:lpstr>Varian Instrument APS</vt:lpstr>
      <vt:lpstr>Status APT</vt:lpstr>
      <vt:lpstr>Rencana implementasi</vt:lpstr>
      <vt:lpstr>Proses Transisi</vt:lpstr>
      <vt:lpstr>Epilogue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Perkembangan Akreditasi 2018</dc:title>
  <dc:creator>Chan</dc:creator>
  <cp:lastModifiedBy>aprizal</cp:lastModifiedBy>
  <cp:revision>76</cp:revision>
  <dcterms:created xsi:type="dcterms:W3CDTF">2018-09-07T15:50:19Z</dcterms:created>
  <dcterms:modified xsi:type="dcterms:W3CDTF">2019-04-07T13:39:46Z</dcterms:modified>
</cp:coreProperties>
</file>